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  <p:sldMasterId id="2147483689" r:id="rId2"/>
  </p:sldMasterIdLst>
  <p:notesMasterIdLst>
    <p:notesMasterId r:id="rId65"/>
  </p:notesMasterIdLst>
  <p:sldIdLst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24" r:id="rId28"/>
    <p:sldId id="278" r:id="rId29"/>
    <p:sldId id="279" r:id="rId30"/>
    <p:sldId id="280" r:id="rId31"/>
    <p:sldId id="325" r:id="rId32"/>
    <p:sldId id="286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33" r:id="rId46"/>
    <p:sldId id="306" r:id="rId47"/>
    <p:sldId id="334" r:id="rId48"/>
    <p:sldId id="309" r:id="rId49"/>
    <p:sldId id="310" r:id="rId50"/>
    <p:sldId id="335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</p:sldIdLst>
  <p:sldSz cx="9906000" cy="6858000" type="A4"/>
  <p:notesSz cx="6797675" cy="9928225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32A0"/>
    <a:srgbClr val="0096C8"/>
    <a:srgbClr val="960596"/>
    <a:srgbClr val="9A019A"/>
    <a:srgbClr val="912878"/>
    <a:srgbClr val="B93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81" autoAdjust="0"/>
  </p:normalViewPr>
  <p:slideViewPr>
    <p:cSldViewPr>
      <p:cViewPr>
        <p:scale>
          <a:sx n="50" d="100"/>
          <a:sy n="50" d="100"/>
        </p:scale>
        <p:origin x="-2102" y="-56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548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85825" y="812800"/>
            <a:ext cx="5784850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512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DCCB010F-1F77-4AA2-9CB2-FF157880B5D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73575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yrosequenc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nzyme" TargetMode="External"/><Relationship Id="rId5" Type="http://schemas.openxmlformats.org/officeDocument/2006/relationships/hyperlink" Target="http://en.wikipedia.org/wiki/Chemiluminescent" TargetMode="External"/><Relationship Id="rId4" Type="http://schemas.openxmlformats.org/officeDocument/2006/relationships/hyperlink" Target="http://en.wikipedia.org/wiki/DNA_polymerase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NA_sequencing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Nucleotide" TargetMode="External"/><Relationship Id="rId4" Type="http://schemas.openxmlformats.org/officeDocument/2006/relationships/hyperlink" Target="http://en.wikipedia.org/wiki/DNA_ligase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calability" TargetMode="External"/><Relationship Id="rId3" Type="http://schemas.openxmlformats.org/officeDocument/2006/relationships/hyperlink" Target="http://en.wikipedia.org/wiki/InfiniBand" TargetMode="External"/><Relationship Id="rId7" Type="http://schemas.openxmlformats.org/officeDocument/2006/relationships/hyperlink" Target="http://en.wikipedia.org/wiki/Failove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Quality_of_service" TargetMode="External"/><Relationship Id="rId5" Type="http://schemas.openxmlformats.org/officeDocument/2006/relationships/hyperlink" Target="http://en.wikipedia.org/wiki/High-performance_computing" TargetMode="External"/><Relationship Id="rId4" Type="http://schemas.openxmlformats.org/officeDocument/2006/relationships/hyperlink" Target="http://en.wikipedia.org/wiki/Switched_fabric" TargetMode="External"/><Relationship Id="rId9" Type="http://schemas.openxmlformats.org/officeDocument/2006/relationships/hyperlink" Target="http://en.wikipedia.org/wiki/Virtual_Interface_Architecture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noh93.medceu.com/index/courses/genome.ht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nwfsc.noaa.gov/publications/techmemos/tm17/figures/moranfig4.htm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25F144BD-0716-40A0-BFAB-FD8AB6BF7A45}" type="slidenum">
              <a:rPr lang="es-ES" altLang="es-ES" smtClean="0"/>
              <a:pPr/>
              <a:t>1</a:t>
            </a:fld>
            <a:endParaRPr lang="es-ES" altLang="es-ES" smtClean="0"/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4238" y="812800"/>
            <a:ext cx="57896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</p:spPr>
        <p:txBody>
          <a:bodyPr wrap="none" anchor="ctr"/>
          <a:lstStyle/>
          <a:p>
            <a:endParaRPr lang="es-ES" altLang="es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E65647B-8E2C-46BC-BFD6-A95199A609C8}" type="slidenum">
              <a:rPr lang="en-GB" smtClean="0"/>
              <a:pPr/>
              <a:t>14</a:t>
            </a:fld>
            <a:endParaRPr lang="en-GB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0576" indent="-220576" eaLnBrk="1" hangingPunct="1"/>
            <a:r>
              <a:rPr lang="en-US" dirty="0" smtClean="0"/>
              <a:t>Sanger sequencing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DNA is fragmented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Cloned to a plasmid vector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Cyclic sequencing reaction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Separation by electrophoresis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Readout with fluorescent tags</a:t>
            </a:r>
          </a:p>
          <a:p>
            <a:pPr marL="220576" indent="-220576" eaLnBrk="1" hangingPunct="1"/>
            <a:endParaRPr lang="en-US" dirty="0" smtClean="0"/>
          </a:p>
          <a:p>
            <a:pPr marL="220576" indent="-220576" eaLnBrk="1" hangingPunct="1"/>
            <a:r>
              <a:rPr lang="en-US" dirty="0" smtClean="0"/>
              <a:t>Cyclic-array methods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DNA is fragmented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Adaptors </a:t>
            </a:r>
            <a:r>
              <a:rPr lang="en-US" dirty="0" err="1" smtClean="0"/>
              <a:t>ligated</a:t>
            </a:r>
            <a:r>
              <a:rPr lang="en-US" dirty="0" smtClean="0"/>
              <a:t> to fragments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Several possible protocols yield array of PCR colonies.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err="1" smtClean="0"/>
              <a:t>Enyzmatic</a:t>
            </a:r>
            <a:r>
              <a:rPr lang="en-US" dirty="0" smtClean="0"/>
              <a:t> extension with fluorescently tagged nucleotides.</a:t>
            </a:r>
          </a:p>
          <a:p>
            <a:pPr marL="220576" indent="-220576" eaLnBrk="1" hangingPunct="1">
              <a:buFont typeface="Times New Roman" pitchFamily="18" charset="0"/>
              <a:buAutoNum type="arabicPeriod"/>
            </a:pPr>
            <a:r>
              <a:rPr lang="en-US" dirty="0" smtClean="0"/>
              <a:t>Cyclic readout by imaging the array.</a:t>
            </a:r>
          </a:p>
          <a:p>
            <a:pPr marL="220576" indent="-220576" eaLnBrk="1" hangingPunct="1"/>
            <a:endParaRPr lang="es-E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01578E8-A93C-4BCB-B627-BE014F97F726}" type="slidenum">
              <a:rPr lang="en-GB" smtClean="0"/>
              <a:pPr/>
              <a:t>21</a:t>
            </a:fld>
            <a:endParaRPr lang="en-GB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smtClean="0"/>
              <a:t>AMPLIFICATION METHODS</a:t>
            </a:r>
          </a:p>
          <a:p>
            <a:pPr eaLnBrk="1" hangingPunct="1"/>
            <a:r>
              <a:rPr lang="en-US" u="sng" smtClean="0"/>
              <a:t>Emulsion PCR</a:t>
            </a:r>
          </a:p>
          <a:p>
            <a:pPr eaLnBrk="1" hangingPunct="1"/>
            <a:r>
              <a:rPr lang="en-US" smtClean="0"/>
              <a:t>Fragments, with adaptors, are PCR amplified within a water drop in oil.</a:t>
            </a:r>
          </a:p>
          <a:p>
            <a:pPr eaLnBrk="1" hangingPunct="1"/>
            <a:r>
              <a:rPr lang="en-US" smtClean="0"/>
              <a:t>One primer is attached to the surface of a bead. </a:t>
            </a:r>
          </a:p>
          <a:p>
            <a:pPr eaLnBrk="1" hangingPunct="1"/>
            <a:r>
              <a:rPr lang="en-US" smtClean="0"/>
              <a:t>Used by 454, Polonator and SOLiD.</a:t>
            </a:r>
          </a:p>
          <a:p>
            <a:pPr eaLnBrk="1" hangingPunct="1"/>
            <a:r>
              <a:rPr lang="es-ES" u="sng" smtClean="0"/>
              <a:t>Bridge PCR</a:t>
            </a:r>
          </a:p>
          <a:p>
            <a:pPr eaLnBrk="1" hangingPunct="1"/>
            <a:r>
              <a:rPr lang="en-US" smtClean="0"/>
              <a:t>DNA fragments are flanked with adaptors.</a:t>
            </a:r>
          </a:p>
          <a:p>
            <a:pPr eaLnBrk="1" hangingPunct="1"/>
            <a:r>
              <a:rPr lang="en-US" smtClean="0"/>
              <a:t>A flat surface coated with two types of primers, corresponding to the adaptors.</a:t>
            </a:r>
          </a:p>
          <a:p>
            <a:pPr eaLnBrk="1" hangingPunct="1"/>
            <a:r>
              <a:rPr lang="en-US" smtClean="0"/>
              <a:t>Amplification proceeds in cycles, with one end of each bridge tethered to the surface.</a:t>
            </a:r>
          </a:p>
          <a:p>
            <a:pPr eaLnBrk="1" hangingPunct="1"/>
            <a:endParaRPr lang="es-ES" u="sn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A69798-3CC4-445B-A714-0E6C4E5CE85A}" type="slidenum">
              <a:rPr lang="en-GB" smtClean="0"/>
              <a:pPr/>
              <a:t>22</a:t>
            </a:fld>
            <a:endParaRPr lang="en-GB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smtClean="0"/>
              <a:t>Pyrosequencing </a:t>
            </a:r>
            <a:r>
              <a:rPr lang="es-ES" smtClean="0">
                <a:hlinkClick r:id="rId3"/>
              </a:rPr>
              <a:t>http://en.wikipedia.org/wiki/Pyrosequencing</a:t>
            </a:r>
            <a:r>
              <a:rPr lang="es-ES" smtClean="0"/>
              <a:t> </a:t>
            </a:r>
          </a:p>
          <a:p>
            <a:pPr eaLnBrk="1" hangingPunct="1"/>
            <a:endParaRPr lang="es-ES" smtClean="0"/>
          </a:p>
          <a:p>
            <a:pPr eaLnBrk="1" hangingPunct="1"/>
            <a:r>
              <a:rPr lang="es-ES" smtClean="0"/>
              <a:t>"Sequencing by synthesis" involves taking a single strand of the DNA to be sequenced and then synthesizing its complementary strand enzymatically. </a:t>
            </a:r>
          </a:p>
          <a:p>
            <a:pPr eaLnBrk="1" hangingPunct="1"/>
            <a:r>
              <a:rPr lang="es-ES" smtClean="0"/>
              <a:t>The pyrosequencing method is based on detecting the activity of </a:t>
            </a:r>
            <a:r>
              <a:rPr lang="es-ES" smtClean="0">
                <a:hlinkClick r:id="rId4" tooltip="DNA polymerase"/>
              </a:rPr>
              <a:t>DNA polymerase</a:t>
            </a:r>
            <a:r>
              <a:rPr lang="es-ES" smtClean="0"/>
              <a:t> (a DNA synthesizing enzyme) with another </a:t>
            </a:r>
            <a:r>
              <a:rPr lang="es-ES" smtClean="0">
                <a:hlinkClick r:id="rId5" tooltip="Chemiluminescent"/>
              </a:rPr>
              <a:t>chemiluminescent</a:t>
            </a:r>
            <a:r>
              <a:rPr lang="es-ES" smtClean="0">
                <a:hlinkClick r:id="rId6" tooltip="Enzyme"/>
              </a:rPr>
              <a:t>enzyme</a:t>
            </a:r>
            <a:r>
              <a:rPr lang="es-ES" smtClean="0"/>
              <a:t>. </a:t>
            </a:r>
          </a:p>
          <a:p>
            <a:pPr eaLnBrk="1" hangingPunct="1"/>
            <a:endParaRPr lang="es-ES" smtClean="0"/>
          </a:p>
          <a:p>
            <a:pPr eaLnBrk="1" hangingPunct="1">
              <a:buFont typeface="Times New Roman" pitchFamily="18" charset="0"/>
              <a:buChar char="•"/>
            </a:pPr>
            <a:r>
              <a:rPr lang="es-ES" smtClean="0"/>
              <a:t>Uses DNA polimerization to add nucleotides</a:t>
            </a:r>
          </a:p>
          <a:p>
            <a:pPr eaLnBrk="1" hangingPunct="1">
              <a:buFont typeface="Times New Roman" pitchFamily="18" charset="0"/>
              <a:buChar char="•"/>
            </a:pPr>
            <a:r>
              <a:rPr lang="es-ES" smtClean="0"/>
              <a:t>Principle steps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s-ES" smtClean="0"/>
              <a:t>Add one type of nucleotide at a time, then</a:t>
            </a:r>
          </a:p>
          <a:p>
            <a:pPr lvl="1" eaLnBrk="1" hangingPunct="1">
              <a:buFont typeface="Times New Roman" pitchFamily="18" charset="0"/>
              <a:buChar char="–"/>
            </a:pPr>
            <a:r>
              <a:rPr lang="es-ES" smtClean="0"/>
              <a:t>Detect and quantify the number of nucleotides added to a given location through the light emitted by the release of attached pyrophosphates.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8D8FADE-2FF7-4AC5-B96A-D55EF4CBF61E}" type="slidenum">
              <a:rPr lang="en-GB" smtClean="0"/>
              <a:pPr/>
              <a:t>23</a:t>
            </a:fld>
            <a:endParaRPr lang="en-GB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smtClean="0"/>
              <a:t>SOLID=Supported Oligonucleotide Ligation Methods</a:t>
            </a:r>
          </a:p>
          <a:p>
            <a:pPr eaLnBrk="1" hangingPunct="1">
              <a:buFontTx/>
              <a:buChar char="-"/>
            </a:pPr>
            <a:r>
              <a:rPr lang="es-ES" smtClean="0"/>
              <a:t>Uses ligation based approach</a:t>
            </a:r>
          </a:p>
          <a:p>
            <a:pPr eaLnBrk="1" hangingPunct="1">
              <a:buFontTx/>
              <a:buChar char="-"/>
            </a:pPr>
            <a:r>
              <a:rPr lang="es-ES" b="1" smtClean="0"/>
              <a:t>Sequencing by ligation</a:t>
            </a:r>
            <a:r>
              <a:rPr lang="es-ES" smtClean="0"/>
              <a:t> is a </a:t>
            </a:r>
            <a:r>
              <a:rPr lang="es-ES" smtClean="0">
                <a:hlinkClick r:id="rId3" tooltip="DNA sequencing"/>
              </a:rPr>
              <a:t>DNA sequencing</a:t>
            </a:r>
            <a:r>
              <a:rPr lang="es-ES" smtClean="0"/>
              <a:t> method that uses the enzyme </a:t>
            </a:r>
            <a:r>
              <a:rPr lang="es-ES" smtClean="0">
                <a:hlinkClick r:id="rId4" tooltip="DNA ligase"/>
              </a:rPr>
              <a:t>DNA ligase</a:t>
            </a:r>
            <a:r>
              <a:rPr lang="es-ES" smtClean="0"/>
              <a:t> to identify the </a:t>
            </a:r>
            <a:r>
              <a:rPr lang="es-ES" smtClean="0">
                <a:hlinkClick r:id="rId5" tooltip="Nucleotide"/>
              </a:rPr>
              <a:t>nucleotide</a:t>
            </a:r>
            <a:r>
              <a:rPr lang="es-ES" smtClean="0"/>
              <a:t> present at a given position in a DNA sequence. </a:t>
            </a:r>
          </a:p>
          <a:p>
            <a:pPr eaLnBrk="1" hangingPunct="1">
              <a:buFontTx/>
              <a:buChar char="-"/>
            </a:pPr>
            <a:r>
              <a:rPr lang="es-ES" smtClean="0"/>
              <a:t>Unlike most currently popular DNA sequencing methods, this method does not use a DNA polymerase to create a second strand. Instead, the mismatch sensitivity of a DNA ligase enzyme is used to determine the underlying sequence of the target DNA molecule. </a:t>
            </a:r>
          </a:p>
          <a:p>
            <a:pPr eaLnBrk="1" hangingPunct="1">
              <a:buFontTx/>
              <a:buNone/>
            </a:pPr>
            <a:endParaRPr lang="es-ES" smtClean="0"/>
          </a:p>
          <a:p>
            <a:pPr eaLnBrk="1" hangingPunct="1">
              <a:buFontTx/>
              <a:buChar char="-"/>
            </a:pPr>
            <a:r>
              <a:rPr lang="es-ES" smtClean="0"/>
              <a:t>Principle steps: stepwise ligation of labeled random octamers to yield a sequence of attched dinucleotides;</a:t>
            </a:r>
          </a:p>
          <a:p>
            <a:pPr eaLnBrk="1" hangingPunct="1">
              <a:buFontTx/>
              <a:buChar char="-"/>
            </a:pPr>
            <a:r>
              <a:rPr lang="es-ES" smtClean="0"/>
              <a:t>The ligated dinucleotides of each ligation round are spaced by several nucleotides</a:t>
            </a:r>
          </a:p>
          <a:p>
            <a:pPr eaLnBrk="1" hangingPunct="1">
              <a:buFontTx/>
              <a:buChar char="-"/>
            </a:pPr>
            <a:r>
              <a:rPr lang="es-ES" smtClean="0"/>
              <a:t>Continuous sequence information is obtained by offseting the sequencing primer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D76179-8AB5-4904-AE9D-E83CF8EFD3AF}" type="slidenum">
              <a:rPr lang="en-GB" smtClean="0"/>
              <a:pPr/>
              <a:t>24</a:t>
            </a:fld>
            <a:endParaRPr lang="en-GB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smtClean="0"/>
              <a:t>Solexa</a:t>
            </a:r>
          </a:p>
          <a:p>
            <a:pPr eaLnBrk="1" hangingPunct="1">
              <a:buFontTx/>
              <a:buChar char="-"/>
            </a:pPr>
            <a:r>
              <a:rPr lang="es-ES" smtClean="0"/>
              <a:t>Use reversible versions of dye-terminator reactions.</a:t>
            </a:r>
          </a:p>
          <a:p>
            <a:pPr eaLnBrk="1" hangingPunct="1">
              <a:buFontTx/>
              <a:buChar char="-"/>
            </a:pPr>
            <a:r>
              <a:rPr lang="es-ES" smtClean="0"/>
              <a:t>Principle steps: </a:t>
            </a:r>
          </a:p>
          <a:p>
            <a:pPr lvl="1" eaLnBrk="1" hangingPunct="1">
              <a:buFontTx/>
              <a:buChar char="-"/>
            </a:pPr>
            <a:r>
              <a:rPr lang="es-ES" smtClean="0"/>
              <a:t>Adding one nucleotide at a time, </a:t>
            </a:r>
          </a:p>
          <a:p>
            <a:pPr lvl="1" eaLnBrk="1" hangingPunct="1">
              <a:buFontTx/>
              <a:buChar char="-"/>
            </a:pPr>
            <a:r>
              <a:rPr lang="es-ES" smtClean="0"/>
              <a:t>detecting fluorescence corresponding to that position, </a:t>
            </a:r>
          </a:p>
          <a:p>
            <a:pPr lvl="1" eaLnBrk="1" hangingPunct="1">
              <a:buFontTx/>
              <a:buChar char="-"/>
            </a:pPr>
            <a:r>
              <a:rPr lang="es-ES" smtClean="0"/>
              <a:t>then removing the blocking group to allow the polymerization of another nucleotide.</a:t>
            </a:r>
          </a:p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D823BEA-31C4-4C92-9FE4-88F051D2D41E}" type="slidenum">
              <a:rPr lang="en-GB" smtClean="0"/>
              <a:pPr/>
              <a:t>25</a:t>
            </a:fld>
            <a:endParaRPr lang="en-GB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Nanopore sequencing</a:t>
            </a:r>
          </a:p>
          <a:p>
            <a:pPr lvl="1" eaLnBrk="1" hangingPunct="1"/>
            <a:r>
              <a:rPr lang="en-US" smtClean="0"/>
              <a:t>Nucleic acids driven through a nanopore.</a:t>
            </a:r>
          </a:p>
          <a:p>
            <a:pPr lvl="1" eaLnBrk="1" hangingPunct="1"/>
            <a:r>
              <a:rPr lang="en-US" smtClean="0"/>
              <a:t>Differences in conductance of pore provide readout.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Real-time monitoring of PCR activity</a:t>
            </a:r>
          </a:p>
          <a:p>
            <a:pPr lvl="1" eaLnBrk="1" hangingPunct="1"/>
            <a:r>
              <a:rPr lang="en-US" smtClean="0"/>
              <a:t>Read-out by fluorescence resonance energy transfer between polymerase and nucleotides or</a:t>
            </a:r>
          </a:p>
          <a:p>
            <a:pPr lvl="1" eaLnBrk="1" hangingPunct="1"/>
            <a:r>
              <a:rPr lang="en-US" smtClean="0"/>
              <a:t>Waveguides allow direct observation of polymerase and fluorescently labeled nucleotides</a:t>
            </a:r>
          </a:p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85825" y="812800"/>
            <a:ext cx="5784850" cy="40068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a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D8022-D754-4AFD-BB78-77E120F257E2}" type="slidenum">
              <a:rPr lang="es-ES" smtClean="0"/>
              <a:pPr/>
              <a:t>26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5981E79-443E-408C-9E5C-510785F0AA82}" type="slidenum">
              <a:rPr lang="en-GB" smtClean="0"/>
              <a:pPr/>
              <a:t>28</a:t>
            </a:fld>
            <a:endParaRPr lang="en-GB" smtClean="0"/>
          </a:p>
        </p:txBody>
      </p:sp>
      <p:sp>
        <p:nvSpPr>
          <p:cNvPr id="79875" name="Rectangle 7"/>
          <p:cNvSpPr txBox="1">
            <a:spLocks noGrp="1" noChangeArrowheads="1"/>
          </p:cNvSpPr>
          <p:nvPr/>
        </p:nvSpPr>
        <p:spPr bwMode="auto">
          <a:xfrm>
            <a:off x="3851813" y="9432353"/>
            <a:ext cx="2944342" cy="49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835" tIns="43917" rIns="87835" bIns="43917"/>
          <a:lstStyle/>
          <a:p>
            <a:pPr defTabSz="879241">
              <a:lnSpc>
                <a:spcPct val="100000"/>
              </a:lnSpc>
              <a:buClrTx/>
              <a:buSzTx/>
            </a:pPr>
            <a:fld id="{99DF3EBE-49FF-4B9D-BD36-01B21CB57970}" type="slidenum">
              <a:rPr lang="es-ES" sz="1700">
                <a:cs typeface="Arial" charset="0"/>
              </a:rPr>
              <a:pPr defTabSz="879241">
                <a:lnSpc>
                  <a:spcPct val="100000"/>
                </a:lnSpc>
                <a:buClrTx/>
                <a:buSzTx/>
              </a:pPr>
              <a:t>28</a:t>
            </a:fld>
            <a:endParaRPr lang="es-ES" sz="1700" dirty="0">
              <a:cs typeface="Arial" charset="0"/>
            </a:endParaRPr>
          </a:p>
        </p:txBody>
      </p:sp>
      <p:sp>
        <p:nvSpPr>
          <p:cNvPr id="7987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2788" y="746125"/>
            <a:ext cx="5373687" cy="3721100"/>
          </a:xfrm>
          <a:ln/>
        </p:spPr>
      </p:sp>
      <p:sp>
        <p:nvSpPr>
          <p:cNvPr id="79877" name="2 Marcador de notas"/>
          <p:cNvSpPr>
            <a:spLocks noGrp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</p:spPr>
        <p:txBody>
          <a:bodyPr lIns="95142" tIns="47571" rIns="95142" bIns="47571"/>
          <a:lstStyle/>
          <a:p>
            <a:pPr defTabSz="882305" eaLnBrk="1" hangingPunct="1"/>
            <a:r>
              <a:rPr lang="es-ES" dirty="0" smtClean="0"/>
              <a:t>La comparativa incluyendo el método </a:t>
            </a:r>
            <a:r>
              <a:rPr lang="es-ES" dirty="0" err="1" smtClean="0"/>
              <a:t>sanger</a:t>
            </a:r>
            <a:r>
              <a:rPr lang="es-ES" dirty="0" smtClean="0"/>
              <a:t> que aunque </a:t>
            </a:r>
            <a:r>
              <a:rPr lang="es-ES" dirty="0" err="1" smtClean="0"/>
              <a:t>ofree</a:t>
            </a:r>
            <a:r>
              <a:rPr lang="es-ES" dirty="0" smtClean="0"/>
              <a:t> </a:t>
            </a:r>
            <a:r>
              <a:rPr lang="es-ES" dirty="0" err="1" smtClean="0"/>
              <a:t>secs</a:t>
            </a:r>
            <a:r>
              <a:rPr lang="es-ES" dirty="0" smtClean="0"/>
              <a:t> más largas es el que menor </a:t>
            </a:r>
            <a:r>
              <a:rPr lang="es-ES" dirty="0" err="1" smtClean="0"/>
              <a:t>rendiiento</a:t>
            </a:r>
            <a:r>
              <a:rPr lang="es-ES" dirty="0" smtClean="0"/>
              <a:t> ofrece.</a:t>
            </a:r>
          </a:p>
        </p:txBody>
      </p:sp>
      <p:sp>
        <p:nvSpPr>
          <p:cNvPr id="79878" name="3 Marcador de número de diapositiva"/>
          <p:cNvSpPr txBox="1">
            <a:spLocks noGrp="1"/>
          </p:cNvSpPr>
          <p:nvPr/>
        </p:nvSpPr>
        <p:spPr bwMode="auto">
          <a:xfrm>
            <a:off x="3851813" y="9432353"/>
            <a:ext cx="2944342" cy="49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142" tIns="47571" rIns="95142" bIns="47571" anchor="b"/>
          <a:lstStyle/>
          <a:p>
            <a:pPr algn="r" defTabSz="951235">
              <a:lnSpc>
                <a:spcPct val="100000"/>
              </a:lnSpc>
              <a:buClrTx/>
              <a:buSzTx/>
            </a:pPr>
            <a:fld id="{671C9B12-9DFE-43B1-AD77-5767F64FB192}" type="slidenum">
              <a:rPr lang="ca-ES" sz="1200">
                <a:cs typeface="Arial" charset="0"/>
              </a:rPr>
              <a:pPr algn="r" defTabSz="951235">
                <a:lnSpc>
                  <a:spcPct val="100000"/>
                </a:lnSpc>
                <a:buClrTx/>
                <a:buSzTx/>
              </a:pPr>
              <a:t>28</a:t>
            </a:fld>
            <a:endParaRPr lang="ca-ES" sz="1200" dirty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85825" y="812800"/>
            <a:ext cx="5784850" cy="40068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a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D8022-D754-4AFD-BB78-77E120F257E2}" type="slidenum">
              <a:rPr lang="es-ES" smtClean="0"/>
              <a:pPr/>
              <a:t>30</a:t>
            </a:fld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86019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6020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25E7998-51B4-4334-AC21-CB4305914111}" type="slidenum">
              <a:rPr lang="en-GB" smtClean="0"/>
              <a:pPr/>
              <a:t>37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8438B38-0DBE-43AB-B4C2-6E7B4BD79B5D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70659" name="Text Box 1"/>
          <p:cNvSpPr txBox="1">
            <a:spLocks noChangeArrowheads="1"/>
          </p:cNvSpPr>
          <p:nvPr/>
        </p:nvSpPr>
        <p:spPr bwMode="auto">
          <a:xfrm>
            <a:off x="950034" y="745348"/>
            <a:ext cx="4897609" cy="372212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4" y="4715407"/>
            <a:ext cx="5428107" cy="4456690"/>
          </a:xfrm>
          <a:noFill/>
          <a:ln/>
        </p:spPr>
        <p:txBody>
          <a:bodyPr wrap="none" lIns="87828" tIns="43914" rIns="87828" bIns="43914" anchor="ctr"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7330098-6A01-414E-A87E-2DEA8400839E}" type="slidenum">
              <a:rPr lang="en-GB" smtClean="0"/>
              <a:pPr/>
              <a:t>40</a:t>
            </a:fld>
            <a:endParaRPr lang="en-GB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s-ES" b="1" smtClean="0"/>
              <a:t>InfiniBand</a:t>
            </a:r>
            <a:r>
              <a:rPr lang="es-ES" smtClean="0"/>
              <a:t> (</a:t>
            </a:r>
            <a:r>
              <a:rPr lang="es-ES" smtClean="0">
                <a:hlinkClick r:id="rId3"/>
              </a:rPr>
              <a:t>http://en.wikipedia.org/wiki/InfiniBand</a:t>
            </a:r>
            <a:r>
              <a:rPr lang="es-ES" smtClean="0"/>
              <a:t> ) is a </a:t>
            </a:r>
            <a:r>
              <a:rPr lang="es-ES" smtClean="0">
                <a:hlinkClick r:id="rId4" tooltip="Switched fabric"/>
              </a:rPr>
              <a:t>switched fabric</a:t>
            </a:r>
            <a:r>
              <a:rPr lang="es-ES" smtClean="0"/>
              <a:t> communications link used in </a:t>
            </a:r>
            <a:r>
              <a:rPr lang="es-ES" smtClean="0">
                <a:hlinkClick r:id="rId5" tooltip="High-performance computing"/>
              </a:rPr>
              <a:t>high-performance computing</a:t>
            </a:r>
            <a:r>
              <a:rPr lang="es-ES" smtClean="0"/>
              <a:t> and enterprise data centers. </a:t>
            </a:r>
          </a:p>
          <a:p>
            <a:pPr eaLnBrk="1" hangingPunct="1"/>
            <a:r>
              <a:rPr lang="es-ES" smtClean="0"/>
              <a:t>Its features include high throughput, low latency, </a:t>
            </a:r>
            <a:r>
              <a:rPr lang="es-ES" smtClean="0">
                <a:hlinkClick r:id="rId6" tooltip="Quality of service"/>
              </a:rPr>
              <a:t>quality of service</a:t>
            </a:r>
            <a:r>
              <a:rPr lang="es-ES" smtClean="0"/>
              <a:t> and </a:t>
            </a:r>
            <a:r>
              <a:rPr lang="es-ES" smtClean="0">
                <a:hlinkClick r:id="rId7" tooltip="Failover"/>
              </a:rPr>
              <a:t>failover</a:t>
            </a:r>
            <a:r>
              <a:rPr lang="es-ES" smtClean="0"/>
              <a:t>, and it is designed to be</a:t>
            </a:r>
            <a:r>
              <a:rPr lang="es-ES" smtClean="0">
                <a:hlinkClick r:id="rId8" tooltip="Scalability"/>
              </a:rPr>
              <a:t>scalable</a:t>
            </a:r>
            <a:r>
              <a:rPr lang="es-ES" smtClean="0"/>
              <a:t>. </a:t>
            </a:r>
          </a:p>
          <a:p>
            <a:pPr eaLnBrk="1" hangingPunct="1"/>
            <a:r>
              <a:rPr lang="es-ES" smtClean="0"/>
              <a:t>The InfiniBand architecture specification defines a connection between processor nodes and high performance I/O nodes such as storage devices.</a:t>
            </a:r>
          </a:p>
          <a:p>
            <a:pPr eaLnBrk="1" hangingPunct="1"/>
            <a:r>
              <a:rPr lang="es-ES" smtClean="0"/>
              <a:t>InfiniBand forms a superset of the </a:t>
            </a:r>
            <a:r>
              <a:rPr lang="es-ES" smtClean="0">
                <a:hlinkClick r:id="rId9" tooltip="Virtual Interface Architecture"/>
              </a:rPr>
              <a:t>Virtual Interface Architecture</a:t>
            </a:r>
            <a:r>
              <a:rPr lang="es-ES" smtClean="0"/>
              <a:t>.</a:t>
            </a:r>
          </a:p>
          <a:p>
            <a:pPr eaLnBrk="1" hangingPunct="1"/>
            <a:endParaRPr lang="es-ES" smtClean="0"/>
          </a:p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B9FB7673-1553-4081-BF67-3990EFB161E9}" type="slidenum">
              <a:rPr lang="en-GB" smtClean="0"/>
              <a:pPr/>
              <a:t>50</a:t>
            </a:fld>
            <a:endParaRPr lang="en-GB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1200" y="754063"/>
            <a:ext cx="5376863" cy="3724275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</p:spPr>
        <p:txBody>
          <a:bodyPr wrap="none" anchor="ctr"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89091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smtClean="0"/>
          </a:p>
        </p:txBody>
      </p:sp>
      <p:sp>
        <p:nvSpPr>
          <p:cNvPr id="89092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7D18A2-E487-4357-A5F3-26BA68DB8CD0}" type="slidenum">
              <a:rPr lang="ca-ES" smtClean="0"/>
              <a:pPr/>
              <a:t>51</a:t>
            </a:fld>
            <a:endParaRPr lang="ca-E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05D946E-DCAA-4DB8-B03E-0EF5F6A421DF}" type="slidenum">
              <a:rPr lang="en-GB" smtClean="0"/>
              <a:pPr/>
              <a:t>52</a:t>
            </a:fld>
            <a:endParaRPr lang="en-GB" smtClean="0"/>
          </a:p>
        </p:txBody>
      </p:sp>
      <p:sp>
        <p:nvSpPr>
          <p:cNvPr id="90115" name="Text Box 2"/>
          <p:cNvSpPr txBox="1">
            <a:spLocks noChangeArrowheads="1"/>
          </p:cNvSpPr>
          <p:nvPr/>
        </p:nvSpPr>
        <p:spPr bwMode="auto">
          <a:xfrm>
            <a:off x="1389329" y="994825"/>
            <a:ext cx="4017499" cy="34033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90116" name="Text Box 3"/>
          <p:cNvSpPr>
            <a:spLocks noGrp="1" noChangeArrowheads="1"/>
          </p:cNvSpPr>
          <p:nvPr>
            <p:ph type="body"/>
          </p:nvPr>
        </p:nvSpPr>
        <p:spPr>
          <a:xfrm>
            <a:off x="1036676" y="4726186"/>
            <a:ext cx="4728884" cy="3776021"/>
          </a:xfrm>
          <a:noFill/>
          <a:ln/>
        </p:spPr>
        <p:txBody>
          <a:bodyPr lIns="0" tIns="0" rIns="0" bIns="0"/>
          <a:lstStyle/>
          <a:p>
            <a:pPr marL="82716" indent="-82716" defTabSz="441152" eaLnBrk="1" hangingPunct="1">
              <a:lnSpc>
                <a:spcPct val="93000"/>
              </a:lnSpc>
              <a:spcBef>
                <a:spcPct val="0"/>
              </a:spcBef>
              <a:buSzPct val="45000"/>
              <a:tabLst>
                <a:tab pos="698491" algn="l"/>
                <a:tab pos="1396982" algn="l"/>
                <a:tab pos="2095473" algn="l"/>
                <a:tab pos="2793964" algn="l"/>
                <a:tab pos="3492456" algn="l"/>
                <a:tab pos="4190947" algn="l"/>
                <a:tab pos="4889438" algn="l"/>
              </a:tabLst>
            </a:pPr>
            <a:r>
              <a:rPr lang="en-GB" dirty="0" smtClean="0">
                <a:latin typeface="Arial" charset="0"/>
              </a:rPr>
              <a:t>Schematic representation of the </a:t>
            </a:r>
            <a:r>
              <a:rPr lang="en-GB" dirty="0" err="1" smtClean="0">
                <a:latin typeface="Arial" charset="0"/>
              </a:rPr>
              <a:t>metagenomics</a:t>
            </a:r>
            <a:r>
              <a:rPr lang="en-GB" dirty="0" smtClean="0">
                <a:latin typeface="Arial" charset="0"/>
              </a:rPr>
              <a:t> and other community-based “</a:t>
            </a:r>
            <a:r>
              <a:rPr lang="en-GB" dirty="0" err="1" smtClean="0">
                <a:latin typeface="Arial" charset="0"/>
              </a:rPr>
              <a:t>omics</a:t>
            </a:r>
            <a:r>
              <a:rPr lang="en-GB" dirty="0" smtClean="0">
                <a:latin typeface="Arial" charset="0"/>
              </a:rPr>
              <a:t>” approaches. SSU </a:t>
            </a:r>
            <a:r>
              <a:rPr lang="en-GB" dirty="0" err="1" smtClean="0">
                <a:latin typeface="Arial" charset="0"/>
              </a:rPr>
              <a:t>rRNA</a:t>
            </a:r>
            <a:r>
              <a:rPr lang="en-GB" dirty="0" smtClean="0">
                <a:latin typeface="Arial" charset="0"/>
              </a:rPr>
              <a:t>, small subunit ribosomal RNA.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91139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smtClean="0"/>
          </a:p>
        </p:txBody>
      </p:sp>
      <p:sp>
        <p:nvSpPr>
          <p:cNvPr id="91140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B24FEE3F-2F2D-4910-B7AF-48A2D3180834}" type="slidenum">
              <a:rPr lang="ca-ES" smtClean="0"/>
              <a:pPr/>
              <a:t>53</a:t>
            </a:fld>
            <a:endParaRPr lang="ca-E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92163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smtClean="0"/>
          </a:p>
        </p:txBody>
      </p:sp>
      <p:sp>
        <p:nvSpPr>
          <p:cNvPr id="92164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CDF454-ACF5-4485-97A4-348C48E1467A}" type="slidenum">
              <a:rPr lang="ca-ES" smtClean="0"/>
              <a:pPr/>
              <a:t>54</a:t>
            </a:fld>
            <a:endParaRPr lang="ca-E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48D0F25-C819-4EE5-9341-7EEA26F94E2D}" type="slidenum">
              <a:rPr lang="en-US" smtClean="0">
                <a:cs typeface="Arial" charset="0"/>
              </a:rPr>
              <a:pPr/>
              <a:t>60</a:t>
            </a:fld>
            <a:endParaRPr lang="en-US" smtClean="0">
              <a:cs typeface="Arial" charset="0"/>
            </a:endParaRPr>
          </a:p>
        </p:txBody>
      </p:sp>
      <p:sp>
        <p:nvSpPr>
          <p:cNvPr id="931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68925" cy="3717925"/>
          </a:xfrm>
          <a:ln/>
        </p:spPr>
      </p:sp>
      <p:sp>
        <p:nvSpPr>
          <p:cNvPr id="931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5708" cy="4464391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ABE69F8-B030-4BC5-92E6-73A7FB401E75}" type="slidenum">
              <a:rPr lang="en-US" smtClean="0">
                <a:cs typeface="Arial" charset="0"/>
              </a:rPr>
              <a:pPr/>
              <a:t>61</a:t>
            </a:fld>
            <a:endParaRPr lang="en-US" smtClean="0">
              <a:cs typeface="Arial" charset="0"/>
            </a:endParaRPr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68925" cy="3717925"/>
          </a:xfrm>
          <a:ln/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5708" cy="4464391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9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D6136D-6789-4AAA-BB58-34CFE542162A}" type="slidenum">
              <a:rPr lang="en-US" smtClean="0">
                <a:cs typeface="Arial" charset="0"/>
              </a:rPr>
              <a:pPr/>
              <a:t>62</a:t>
            </a:fld>
            <a:endParaRPr lang="en-US" smtClean="0">
              <a:cs typeface="Arial" charset="0"/>
            </a:endParaRPr>
          </a:p>
        </p:txBody>
      </p:sp>
      <p:sp>
        <p:nvSpPr>
          <p:cNvPr id="952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746125"/>
            <a:ext cx="5368925" cy="3717925"/>
          </a:xfrm>
          <a:ln/>
        </p:spPr>
      </p:sp>
      <p:sp>
        <p:nvSpPr>
          <p:cNvPr id="952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5708" cy="4464391"/>
          </a:xfrm>
          <a:noFill/>
          <a:ln/>
        </p:spPr>
        <p:txBody>
          <a:bodyPr wrap="none" anchor="ctr"/>
          <a:lstStyle/>
          <a:p>
            <a:endParaRPr lang="es-E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0BD1AFF-35B2-4077-9AC7-D97A55D53B76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71683" name="Text Box 1"/>
          <p:cNvSpPr txBox="1">
            <a:spLocks noChangeArrowheads="1"/>
          </p:cNvSpPr>
          <p:nvPr/>
        </p:nvSpPr>
        <p:spPr bwMode="auto">
          <a:xfrm>
            <a:off x="950034" y="745348"/>
            <a:ext cx="4896089" cy="372058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4" y="4715407"/>
            <a:ext cx="5428107" cy="4456690"/>
          </a:xfrm>
          <a:noFill/>
          <a:ln/>
        </p:spPr>
        <p:txBody>
          <a:bodyPr wrap="none" lIns="87828" tIns="43914" rIns="87828" bIns="43914" anchor="ctr"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EA92EE2-43FF-42B3-B4AA-2FDBA790BD30}" type="slidenum">
              <a:rPr lang="en-GB" smtClean="0"/>
              <a:pPr/>
              <a:t>4</a:t>
            </a:fld>
            <a:endParaRPr lang="en-GB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8BC2381-3584-42FF-914E-DF6A9B18048A}" type="slidenum">
              <a:rPr lang="es-ES" smtClean="0"/>
              <a:pPr/>
              <a:t>5</a:t>
            </a:fld>
            <a:endParaRPr lang="es-ES" smtClean="0"/>
          </a:p>
        </p:txBody>
      </p:sp>
      <p:sp>
        <p:nvSpPr>
          <p:cNvPr id="7373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7373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smtClean="0">
              <a:latin typeface="Arial" charset="0"/>
            </a:endParaRPr>
          </a:p>
        </p:txBody>
      </p:sp>
      <p:sp>
        <p:nvSpPr>
          <p:cNvPr id="73733" name="3 Marcador de número de diapositiva"/>
          <p:cNvSpPr txBox="1">
            <a:spLocks noGrp="1"/>
          </p:cNvSpPr>
          <p:nvPr/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64" tIns="47783" rIns="95564" bIns="47783" anchor="b"/>
          <a:lstStyle/>
          <a:p>
            <a:pPr algn="r" defTabSz="955830"/>
            <a:fld id="{59D1090A-BD50-41C4-B699-B618A15E52FE}" type="slidenum">
              <a:rPr lang="ca-ES" sz="1300"/>
              <a:pPr algn="r" defTabSz="955830"/>
              <a:t>5</a:t>
            </a:fld>
            <a:endParaRPr lang="ca-ES" sz="13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6D9DD92-66B6-4A4C-A0E5-8F57A6986439}" type="slidenum">
              <a:rPr lang="es-ES" smtClean="0"/>
              <a:pPr/>
              <a:t>6</a:t>
            </a:fld>
            <a:endParaRPr lang="es-ES" smtClean="0"/>
          </a:p>
        </p:txBody>
      </p:sp>
      <p:sp>
        <p:nvSpPr>
          <p:cNvPr id="74755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85825" y="812800"/>
            <a:ext cx="5784850" cy="4006850"/>
          </a:xfrm>
          <a:ln/>
        </p:spPr>
      </p:sp>
      <p:sp>
        <p:nvSpPr>
          <p:cNvPr id="74756" name="2 Marcador de notas"/>
          <p:cNvSpPr>
            <a:spLocks noGrp="1"/>
          </p:cNvSpPr>
          <p:nvPr>
            <p:ph type="body" idx="1"/>
          </p:nvPr>
        </p:nvSpPr>
        <p:spPr>
          <a:xfrm>
            <a:off x="708345" y="4730806"/>
            <a:ext cx="5437228" cy="5041881"/>
          </a:xfrm>
          <a:noFill/>
          <a:ln/>
        </p:spPr>
        <p:txBody>
          <a:bodyPr/>
          <a:lstStyle/>
          <a:p>
            <a:pPr algn="just" eaLnBrk="1" hangingPunct="1"/>
            <a:r>
              <a:rPr lang="ca-ES" smtClean="0">
                <a:latin typeface="Arial" charset="0"/>
              </a:rPr>
              <a:t>Actualmente disponemos de las secuencias genómicas de algunas de las especies más importantes y la comparación de estos genomas es la aproximación  hoy día más común para la indentificación y caracterización de regiones funcionales en los genomas de estos organismos que es lo que ha ayudado a establecer relaciones filogenéticas entre especies.</a:t>
            </a:r>
          </a:p>
          <a:p>
            <a:pPr algn="just" eaLnBrk="1" hangingPunct="1"/>
            <a:endParaRPr lang="ca-ES" smtClean="0">
              <a:latin typeface="Arial" charset="0"/>
            </a:endParaRPr>
          </a:p>
          <a:p>
            <a:pPr algn="just" eaLnBrk="1" hangingPunct="1"/>
            <a:r>
              <a:rPr lang="ca-ES" smtClean="0">
                <a:latin typeface="Arial" charset="0"/>
              </a:rPr>
              <a:t>La long. De las ramas de este árbol filogénetico basado en lacomparación de  secs de DNA muestra  cómo de cercana es la relación entre las especies.</a:t>
            </a:r>
            <a:endParaRPr lang="es-ES" smtClean="0">
              <a:latin typeface="Arial" charset="0"/>
            </a:endParaRPr>
          </a:p>
        </p:txBody>
      </p:sp>
      <p:sp>
        <p:nvSpPr>
          <p:cNvPr id="74757" name="3 Marcador de número de diapositiva"/>
          <p:cNvSpPr txBox="1">
            <a:spLocks noGrp="1"/>
          </p:cNvSpPr>
          <p:nvPr/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564" tIns="47783" rIns="95564" bIns="47783" anchor="b"/>
          <a:lstStyle/>
          <a:p>
            <a:pPr algn="r" defTabSz="955830"/>
            <a:fld id="{2F3EECD2-2F40-4A34-B0DB-0C5EE836347F}" type="slidenum">
              <a:rPr lang="ca-ES" sz="1300"/>
              <a:pPr algn="r" defTabSz="955830"/>
              <a:t>6</a:t>
            </a:fld>
            <a:endParaRPr lang="ca-ES" sz="13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9F5DC77-AE58-4DD1-9E46-121CD8EC0EAB}" type="slidenum">
              <a:rPr lang="en-GB" smtClean="0"/>
              <a:pPr/>
              <a:t>7</a:t>
            </a:fld>
            <a:endParaRPr lang="en-GB" smtClean="0"/>
          </a:p>
        </p:txBody>
      </p:sp>
      <p:sp>
        <p:nvSpPr>
          <p:cNvPr id="75779" name="Text Box 1"/>
          <p:cNvSpPr txBox="1">
            <a:spLocks noChangeArrowheads="1"/>
          </p:cNvSpPr>
          <p:nvPr/>
        </p:nvSpPr>
        <p:spPr bwMode="auto">
          <a:xfrm>
            <a:off x="950033" y="745349"/>
            <a:ext cx="4894569" cy="371904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5780" name="Text Box 2"/>
          <p:cNvSpPr>
            <a:spLocks noGrp="1" noChangeArrowheads="1"/>
          </p:cNvSpPr>
          <p:nvPr>
            <p:ph type="body"/>
          </p:nvPr>
        </p:nvSpPr>
        <p:spPr>
          <a:xfrm>
            <a:off x="679464" y="4715406"/>
            <a:ext cx="5435708" cy="4465930"/>
          </a:xfrm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Animacio</a:t>
            </a: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http://highered.mcgraw-hill.com/sites/0072556781/student_view0/chapter15/animation_quiz_1.html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Esquerra: </a:t>
            </a:r>
            <a:r>
              <a:rPr lang="es-ES" sz="1000" dirty="0" err="1" smtClean="0"/>
              <a:t>Sanger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sequencing</a:t>
            </a:r>
            <a:r>
              <a:rPr lang="es-ES" sz="1000" dirty="0" smtClean="0"/>
              <a:t> (de </a:t>
            </a:r>
            <a:r>
              <a:rPr lang="es-ES" dirty="0" smtClean="0">
                <a:hlinkClick r:id="rId3"/>
              </a:rPr>
              <a:t>http://yenoh93.medceu.com/index/courses/genome.htm</a:t>
            </a:r>
            <a:r>
              <a:rPr lang="es-ES" dirty="0" smtClean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In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much-automated</a:t>
            </a:r>
            <a:r>
              <a:rPr lang="es-ES" sz="1000" dirty="0" smtClean="0"/>
              <a:t> </a:t>
            </a:r>
            <a:r>
              <a:rPr lang="es-ES" sz="1000" dirty="0" err="1" smtClean="0"/>
              <a:t>Sanger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sequencing</a:t>
            </a:r>
            <a:r>
              <a:rPr lang="es-ES" sz="1000" dirty="0" smtClean="0"/>
              <a:t> </a:t>
            </a:r>
            <a:r>
              <a:rPr lang="es-ES" sz="1000" dirty="0" err="1" smtClean="0"/>
              <a:t>method</a:t>
            </a:r>
            <a:r>
              <a:rPr lang="es-ES" sz="1000" dirty="0" smtClean="0"/>
              <a:t>, </a:t>
            </a:r>
            <a:r>
              <a:rPr lang="es-ES" sz="1000" dirty="0" err="1" smtClean="0"/>
              <a:t>the</a:t>
            </a:r>
            <a:r>
              <a:rPr lang="es-ES" sz="1000" dirty="0" smtClean="0"/>
              <a:t> single-</a:t>
            </a:r>
            <a:r>
              <a:rPr lang="es-ES" sz="1000" dirty="0" err="1" smtClean="0"/>
              <a:t>stranded</a:t>
            </a:r>
            <a:r>
              <a:rPr lang="es-ES" sz="1000" dirty="0" smtClean="0"/>
              <a:t> DNA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be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sequenced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"</a:t>
            </a:r>
            <a:r>
              <a:rPr lang="es-ES" sz="1000" dirty="0" err="1" smtClean="0"/>
              <a:t>primed</a:t>
            </a:r>
            <a:r>
              <a:rPr lang="es-ES" sz="1000" dirty="0" smtClean="0"/>
              <a:t>" </a:t>
            </a:r>
            <a:r>
              <a:rPr lang="es-ES" sz="1000" dirty="0" err="1" smtClean="0"/>
              <a:t>for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a short </a:t>
            </a:r>
            <a:r>
              <a:rPr lang="es-ES" sz="1000" dirty="0" err="1" smtClean="0"/>
              <a:t>complementary</a:t>
            </a:r>
            <a:r>
              <a:rPr lang="es-ES" sz="1000" dirty="0" smtClean="0"/>
              <a:t> </a:t>
            </a:r>
            <a:r>
              <a:rPr lang="es-ES" sz="1000" dirty="0" err="1" smtClean="0"/>
              <a:t>strand</a:t>
            </a:r>
            <a:r>
              <a:rPr lang="es-ES" sz="1000" dirty="0" smtClean="0"/>
              <a:t> at </a:t>
            </a:r>
            <a:r>
              <a:rPr lang="es-ES" sz="1000" dirty="0" err="1" smtClean="0"/>
              <a:t>one</a:t>
            </a:r>
            <a:r>
              <a:rPr lang="es-ES" sz="1000" dirty="0" smtClean="0"/>
              <a:t> </a:t>
            </a:r>
            <a:r>
              <a:rPr lang="es-ES" sz="1000" dirty="0" err="1" smtClean="0"/>
              <a:t>end</a:t>
            </a:r>
            <a:r>
              <a:rPr lang="es-ES" sz="1000" dirty="0" smtClean="0"/>
              <a:t>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This</a:t>
            </a:r>
            <a:r>
              <a:rPr lang="es-ES" sz="1000" dirty="0" smtClean="0"/>
              <a:t> </a:t>
            </a:r>
            <a:r>
              <a:rPr lang="es-ES" sz="1000" dirty="0" err="1" smtClean="0"/>
              <a:t>preparation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then</a:t>
            </a:r>
            <a:r>
              <a:rPr lang="es-ES" sz="1000" dirty="0" smtClean="0"/>
              <a:t> </a:t>
            </a:r>
            <a:r>
              <a:rPr lang="es-ES" sz="1000" dirty="0" err="1" smtClean="0"/>
              <a:t>divided</a:t>
            </a:r>
            <a:r>
              <a:rPr lang="es-ES" sz="1000" dirty="0" smtClean="0"/>
              <a:t> </a:t>
            </a:r>
            <a:r>
              <a:rPr lang="es-ES" sz="1000" dirty="0" err="1" smtClean="0"/>
              <a:t>into</a:t>
            </a:r>
            <a:r>
              <a:rPr lang="es-ES" sz="1000" dirty="0" smtClean="0"/>
              <a:t> </a:t>
            </a:r>
            <a:r>
              <a:rPr lang="es-ES" sz="1000" dirty="0" err="1" smtClean="0"/>
              <a:t>four</a:t>
            </a:r>
            <a:r>
              <a:rPr lang="es-ES" sz="1000" dirty="0" smtClean="0"/>
              <a:t> </a:t>
            </a:r>
            <a:r>
              <a:rPr lang="es-ES" sz="1000" dirty="0" err="1" smtClean="0"/>
              <a:t>batches</a:t>
            </a:r>
            <a:r>
              <a:rPr lang="es-ES" sz="1000" dirty="0" smtClean="0"/>
              <a:t>, and </a:t>
            </a:r>
            <a:r>
              <a:rPr lang="es-ES" sz="1000" dirty="0" err="1" smtClean="0"/>
              <a:t>each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treated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a </a:t>
            </a:r>
            <a:r>
              <a:rPr lang="es-ES" sz="1000" dirty="0" err="1" smtClean="0"/>
              <a:t>different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replication-halting</a:t>
            </a:r>
            <a:r>
              <a:rPr lang="es-ES" sz="1000" dirty="0" smtClean="0"/>
              <a:t> </a:t>
            </a:r>
            <a:r>
              <a:rPr lang="es-ES" sz="1000" dirty="0" err="1" smtClean="0"/>
              <a:t>nucleotide</a:t>
            </a:r>
            <a:r>
              <a:rPr lang="es-ES" sz="1000" dirty="0" smtClean="0"/>
              <a:t> (</a:t>
            </a:r>
            <a:r>
              <a:rPr lang="es-ES" sz="1000" dirty="0" err="1" smtClean="0"/>
              <a:t>depicted</a:t>
            </a:r>
            <a:r>
              <a:rPr lang="es-ES" sz="1000" dirty="0" smtClean="0"/>
              <a:t> </a:t>
            </a:r>
            <a:r>
              <a:rPr lang="es-ES" sz="1000" dirty="0" err="1" smtClean="0"/>
              <a:t>here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a </a:t>
            </a:r>
            <a:r>
              <a:rPr lang="es-ES" sz="1000" dirty="0" err="1" smtClean="0"/>
              <a:t>diamond</a:t>
            </a:r>
            <a:r>
              <a:rPr lang="es-ES" sz="1000" dirty="0" smtClean="0"/>
              <a:t> </a:t>
            </a:r>
            <a:r>
              <a:rPr lang="es-ES" sz="1000" dirty="0" err="1" smtClean="0"/>
              <a:t>shape</a:t>
            </a:r>
            <a:r>
              <a:rPr lang="es-ES" sz="1000" dirty="0" smtClean="0"/>
              <a:t>), </a:t>
            </a:r>
            <a:r>
              <a:rPr lang="es-ES" sz="1000" dirty="0" err="1" smtClean="0"/>
              <a:t>together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four</a:t>
            </a:r>
            <a:r>
              <a:rPr lang="es-ES" sz="1000" dirty="0" smtClean="0"/>
              <a:t> "usual" </a:t>
            </a:r>
            <a:r>
              <a:rPr lang="es-ES" sz="1000" dirty="0" err="1" smtClean="0"/>
              <a:t>nucleotides</a:t>
            </a:r>
            <a:r>
              <a:rPr lang="es-ES" sz="1000" dirty="0" smtClean="0"/>
              <a:t>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Each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</a:t>
            </a:r>
            <a:r>
              <a:rPr lang="es-ES" sz="1000" dirty="0" err="1" smtClean="0"/>
              <a:t>then</a:t>
            </a:r>
            <a:r>
              <a:rPr lang="es-ES" sz="1000" dirty="0" smtClean="0"/>
              <a:t> </a:t>
            </a:r>
            <a:r>
              <a:rPr lang="es-ES" sz="1000" dirty="0" err="1" smtClean="0"/>
              <a:t>proceeds</a:t>
            </a:r>
            <a:r>
              <a:rPr lang="es-ES" sz="1000" dirty="0" smtClean="0"/>
              <a:t> </a:t>
            </a:r>
            <a:r>
              <a:rPr lang="es-ES" sz="1000" dirty="0" err="1" smtClean="0"/>
              <a:t>until</a:t>
            </a:r>
            <a:r>
              <a:rPr lang="es-ES" sz="1000" dirty="0" smtClean="0"/>
              <a:t> a </a:t>
            </a:r>
            <a:r>
              <a:rPr lang="es-ES" sz="1000" dirty="0" err="1" smtClean="0"/>
              <a:t>reaction-terminating</a:t>
            </a:r>
            <a:r>
              <a:rPr lang="es-ES" sz="1000" dirty="0" smtClean="0"/>
              <a:t> </a:t>
            </a:r>
            <a:r>
              <a:rPr lang="es-ES" sz="1000" dirty="0" err="1" smtClean="0"/>
              <a:t>nucleotide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incorporated</a:t>
            </a:r>
            <a:r>
              <a:rPr lang="es-ES" sz="1000" dirty="0" smtClean="0"/>
              <a:t> </a:t>
            </a:r>
            <a:r>
              <a:rPr lang="es-ES" sz="1000" dirty="0" err="1" smtClean="0"/>
              <a:t>into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growing</a:t>
            </a:r>
            <a:r>
              <a:rPr lang="es-ES" sz="1000" dirty="0" smtClean="0"/>
              <a:t> </a:t>
            </a:r>
            <a:r>
              <a:rPr lang="es-ES" sz="1000" dirty="0" err="1" smtClean="0"/>
              <a:t>strand</a:t>
            </a:r>
            <a:r>
              <a:rPr lang="es-ES" sz="1000" dirty="0" smtClean="0"/>
              <a:t>, </a:t>
            </a:r>
            <a:r>
              <a:rPr lang="es-ES" sz="1000" dirty="0" err="1" smtClean="0"/>
              <a:t>whereupon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stops</a:t>
            </a:r>
            <a:r>
              <a:rPr lang="es-ES" sz="1000" dirty="0" smtClean="0"/>
              <a:t>. </a:t>
            </a:r>
            <a:r>
              <a:rPr lang="es-ES" sz="1000" dirty="0" err="1" smtClean="0"/>
              <a:t>Thus</a:t>
            </a:r>
            <a:r>
              <a:rPr lang="es-ES" sz="1000" dirty="0" smtClean="0"/>
              <a:t>, </a:t>
            </a:r>
            <a:r>
              <a:rPr lang="es-ES" sz="1000" dirty="0" err="1" smtClean="0"/>
              <a:t>the</a:t>
            </a:r>
            <a:r>
              <a:rPr lang="es-ES" sz="1000" dirty="0" smtClean="0"/>
              <a:t> "C"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produces new </a:t>
            </a:r>
            <a:r>
              <a:rPr lang="es-ES" sz="1000" dirty="0" err="1" smtClean="0"/>
              <a:t>strands</a:t>
            </a:r>
            <a:r>
              <a:rPr lang="es-ES" sz="1000" dirty="0" smtClean="0"/>
              <a:t> </a:t>
            </a:r>
            <a:r>
              <a:rPr lang="es-ES" sz="1000" dirty="0" err="1" smtClean="0"/>
              <a:t>that</a:t>
            </a:r>
            <a:r>
              <a:rPr lang="es-ES" sz="1000" dirty="0" smtClean="0"/>
              <a:t> </a:t>
            </a:r>
            <a:r>
              <a:rPr lang="es-ES" sz="1000" dirty="0" err="1" smtClean="0"/>
              <a:t>terminate</a:t>
            </a:r>
            <a:r>
              <a:rPr lang="es-ES" sz="1000" dirty="0" smtClean="0"/>
              <a:t> at positions </a:t>
            </a:r>
            <a:r>
              <a:rPr lang="es-ES" sz="1000" dirty="0" err="1" smtClean="0"/>
              <a:t>corresponding</a:t>
            </a:r>
            <a:r>
              <a:rPr lang="es-ES" sz="1000" dirty="0" smtClean="0"/>
              <a:t>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G's</a:t>
            </a:r>
            <a:r>
              <a:rPr lang="es-ES" sz="1000" dirty="0" smtClean="0"/>
              <a:t> in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strand</a:t>
            </a:r>
            <a:r>
              <a:rPr lang="es-ES" sz="1000" dirty="0" smtClean="0"/>
              <a:t> </a:t>
            </a:r>
            <a:r>
              <a:rPr lang="es-ES" sz="1000" dirty="0" err="1" smtClean="0"/>
              <a:t>being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sequenced</a:t>
            </a:r>
            <a:r>
              <a:rPr lang="es-ES" sz="1000" dirty="0" smtClean="0"/>
              <a:t>. (Note </a:t>
            </a:r>
            <a:r>
              <a:rPr lang="es-ES" sz="1000" dirty="0" err="1" smtClean="0"/>
              <a:t>that</a:t>
            </a:r>
            <a:r>
              <a:rPr lang="es-ES" sz="1000" dirty="0" smtClean="0"/>
              <a:t> </a:t>
            </a:r>
            <a:r>
              <a:rPr lang="es-ES" sz="1000" dirty="0" err="1" smtClean="0"/>
              <a:t>when</a:t>
            </a:r>
            <a:r>
              <a:rPr lang="es-ES" sz="1000" dirty="0" smtClean="0"/>
              <a:t> </a:t>
            </a:r>
            <a:r>
              <a:rPr lang="es-ES" sz="1000" dirty="0" err="1" smtClean="0"/>
              <a:t>long</a:t>
            </a:r>
            <a:r>
              <a:rPr lang="es-ES" sz="1000" dirty="0" smtClean="0"/>
              <a:t> </a:t>
            </a:r>
            <a:r>
              <a:rPr lang="es-ES" sz="1000" dirty="0" err="1" smtClean="0"/>
              <a:t>strands</a:t>
            </a:r>
            <a:r>
              <a:rPr lang="es-ES" sz="1000" dirty="0" smtClean="0"/>
              <a:t> are </a:t>
            </a:r>
            <a:r>
              <a:rPr lang="es-ES" sz="1000" dirty="0" err="1" smtClean="0"/>
              <a:t>being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sequenced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concentration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reaction-terminating</a:t>
            </a:r>
            <a:r>
              <a:rPr lang="es-ES" sz="1000" dirty="0" smtClean="0"/>
              <a:t> </a:t>
            </a:r>
            <a:r>
              <a:rPr lang="es-ES" sz="1000" dirty="0" err="1" smtClean="0"/>
              <a:t>nucleotide</a:t>
            </a:r>
            <a:r>
              <a:rPr lang="es-ES" sz="1000" dirty="0" smtClean="0"/>
              <a:t> </a:t>
            </a:r>
            <a:r>
              <a:rPr lang="es-ES" sz="1000" dirty="0" err="1" smtClean="0"/>
              <a:t>must</a:t>
            </a:r>
            <a:r>
              <a:rPr lang="es-ES" sz="1000" dirty="0" smtClean="0"/>
              <a:t> </a:t>
            </a:r>
            <a:r>
              <a:rPr lang="es-ES" sz="1000" dirty="0" err="1" smtClean="0"/>
              <a:t>be</a:t>
            </a:r>
            <a:r>
              <a:rPr lang="es-ES" sz="1000" dirty="0" smtClean="0"/>
              <a:t> </a:t>
            </a:r>
            <a:r>
              <a:rPr lang="es-ES" sz="1000" dirty="0" err="1" smtClean="0"/>
              <a:t>carefully</a:t>
            </a:r>
            <a:r>
              <a:rPr lang="es-ES" sz="1000" dirty="0" smtClean="0"/>
              <a:t> </a:t>
            </a:r>
            <a:r>
              <a:rPr lang="es-ES" sz="1000" dirty="0" err="1" smtClean="0"/>
              <a:t>chosen</a:t>
            </a:r>
            <a:r>
              <a:rPr lang="es-ES" sz="1000" dirty="0" smtClean="0"/>
              <a:t>, so </a:t>
            </a:r>
            <a:r>
              <a:rPr lang="es-ES" sz="1000" dirty="0" err="1" smtClean="0"/>
              <a:t>that</a:t>
            </a:r>
            <a:r>
              <a:rPr lang="es-ES" sz="1000" dirty="0" smtClean="0"/>
              <a:t> a "normal" C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usually</a:t>
            </a:r>
            <a:r>
              <a:rPr lang="es-ES" sz="1000" dirty="0" smtClean="0"/>
              <a:t> </a:t>
            </a:r>
            <a:r>
              <a:rPr lang="es-ES" sz="1000" dirty="0" err="1" smtClean="0"/>
              <a:t>paired</a:t>
            </a:r>
            <a:r>
              <a:rPr lang="es-ES" sz="1000" dirty="0" smtClean="0"/>
              <a:t> </a:t>
            </a:r>
            <a:r>
              <a:rPr lang="es-ES" sz="1000" dirty="0" err="1" smtClean="0"/>
              <a:t>with</a:t>
            </a:r>
            <a:r>
              <a:rPr lang="es-ES" sz="1000" dirty="0" smtClean="0"/>
              <a:t> a G; </a:t>
            </a:r>
            <a:r>
              <a:rPr lang="es-ES" sz="1000" dirty="0" err="1" smtClean="0"/>
              <a:t>otherwise</a:t>
            </a:r>
            <a:r>
              <a:rPr lang="es-ES" sz="1000" dirty="0" smtClean="0"/>
              <a:t>,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would</a:t>
            </a:r>
            <a:r>
              <a:rPr lang="es-ES" sz="1000" dirty="0" smtClean="0"/>
              <a:t> </a:t>
            </a:r>
            <a:r>
              <a:rPr lang="es-ES" sz="1000" dirty="0" err="1" smtClean="0"/>
              <a:t>typically</a:t>
            </a:r>
            <a:r>
              <a:rPr lang="es-ES" sz="1000" dirty="0" smtClean="0"/>
              <a:t> stop </a:t>
            </a:r>
            <a:r>
              <a:rPr lang="es-ES" sz="1000" dirty="0" err="1" smtClean="0"/>
              <a:t>with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first</a:t>
            </a:r>
            <a:r>
              <a:rPr lang="es-ES" sz="1000" dirty="0" smtClean="0"/>
              <a:t> </a:t>
            </a:r>
            <a:r>
              <a:rPr lang="es-ES" sz="1000" dirty="0" err="1" smtClean="0"/>
              <a:t>or</a:t>
            </a:r>
            <a:r>
              <a:rPr lang="es-ES" sz="1000" dirty="0" smtClean="0"/>
              <a:t> </a:t>
            </a:r>
            <a:r>
              <a:rPr lang="es-ES" sz="1000" dirty="0" err="1" smtClean="0"/>
              <a:t>second</a:t>
            </a:r>
            <a:r>
              <a:rPr lang="es-ES" sz="1000" dirty="0" smtClean="0"/>
              <a:t> G.)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Gel </a:t>
            </a:r>
            <a:r>
              <a:rPr lang="es-ES" sz="1000" dirty="0" err="1" smtClean="0"/>
              <a:t>electrophoresis</a:t>
            </a:r>
            <a:r>
              <a:rPr lang="es-ES" sz="1000" dirty="0" smtClean="0"/>
              <a:t> -- </a:t>
            </a:r>
            <a:r>
              <a:rPr lang="es-ES" sz="1000" dirty="0" err="1" smtClean="0"/>
              <a:t>one</a:t>
            </a:r>
            <a:r>
              <a:rPr lang="es-ES" sz="1000" dirty="0" smtClean="0"/>
              <a:t> </a:t>
            </a:r>
            <a:r>
              <a:rPr lang="es-ES" sz="1000" dirty="0" err="1" smtClean="0"/>
              <a:t>lane</a:t>
            </a:r>
            <a:r>
              <a:rPr lang="es-ES" sz="1000" dirty="0" smtClean="0"/>
              <a:t> per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mixture --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then</a:t>
            </a:r>
            <a:r>
              <a:rPr lang="es-ES" sz="1000" dirty="0" smtClean="0"/>
              <a:t> </a:t>
            </a:r>
            <a:r>
              <a:rPr lang="es-ES" sz="1000" dirty="0" err="1" smtClean="0"/>
              <a:t>used</a:t>
            </a:r>
            <a:r>
              <a:rPr lang="es-ES" sz="1000" dirty="0" smtClean="0"/>
              <a:t>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separate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replication</a:t>
            </a:r>
            <a:r>
              <a:rPr lang="es-ES" sz="1000" dirty="0" smtClean="0"/>
              <a:t> </a:t>
            </a:r>
            <a:r>
              <a:rPr lang="es-ES" sz="1000" dirty="0" err="1" smtClean="0"/>
              <a:t>products</a:t>
            </a:r>
            <a:r>
              <a:rPr lang="es-ES" sz="1000" dirty="0" smtClean="0"/>
              <a:t>, </a:t>
            </a:r>
            <a:r>
              <a:rPr lang="es-ES" sz="1000" dirty="0" err="1" smtClean="0"/>
              <a:t>from</a:t>
            </a:r>
            <a:r>
              <a:rPr lang="es-ES" sz="1000" dirty="0" smtClean="0"/>
              <a:t> </a:t>
            </a:r>
            <a:r>
              <a:rPr lang="es-ES" sz="1000" dirty="0" err="1" smtClean="0"/>
              <a:t>which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sequence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original single </a:t>
            </a:r>
            <a:r>
              <a:rPr lang="es-ES" sz="1000" dirty="0" err="1" smtClean="0"/>
              <a:t>strand</a:t>
            </a:r>
            <a:r>
              <a:rPr lang="es-ES" sz="1000" dirty="0" smtClean="0"/>
              <a:t> can </a:t>
            </a:r>
            <a:r>
              <a:rPr lang="es-ES" sz="1000" dirty="0" err="1" smtClean="0"/>
              <a:t>be</a:t>
            </a:r>
            <a:r>
              <a:rPr lang="es-ES" sz="1000" dirty="0" smtClean="0"/>
              <a:t> </a:t>
            </a:r>
            <a:r>
              <a:rPr lang="es-ES" sz="1000" dirty="0" err="1" smtClean="0"/>
              <a:t>inferred</a:t>
            </a:r>
            <a:r>
              <a:rPr lang="es-ES" sz="1000" dirty="0" smtClean="0"/>
              <a:t>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endParaRPr lang="es-ES" sz="1000" dirty="0" smtClean="0"/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Dreta</a:t>
            </a:r>
            <a:r>
              <a:rPr lang="es-ES" sz="1000" dirty="0" smtClean="0"/>
              <a:t> (</a:t>
            </a:r>
            <a:r>
              <a:rPr lang="es-ES" dirty="0" smtClean="0">
                <a:hlinkClick r:id="rId4"/>
              </a:rPr>
              <a:t>http://www.nwfsc.noaa.gov/publications/techmemos/tm17/figures/moranfig4.htm</a:t>
            </a:r>
            <a:r>
              <a:rPr lang="es-ES" dirty="0" smtClean="0"/>
              <a:t> </a:t>
            </a:r>
            <a:r>
              <a:rPr lang="es-ES" sz="1000" dirty="0" smtClean="0"/>
              <a:t>)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Sanger</a:t>
            </a:r>
            <a:r>
              <a:rPr lang="es-ES" sz="1000" dirty="0" smtClean="0"/>
              <a:t> </a:t>
            </a:r>
            <a:r>
              <a:rPr lang="es-ES" sz="1000" dirty="0" err="1" smtClean="0"/>
              <a:t>dideoxy</a:t>
            </a:r>
            <a:r>
              <a:rPr lang="es-ES" sz="1000" dirty="0" smtClean="0"/>
              <a:t> </a:t>
            </a:r>
            <a:r>
              <a:rPr lang="es-ES" sz="1000" dirty="0" err="1" smtClean="0"/>
              <a:t>chain</a:t>
            </a:r>
            <a:r>
              <a:rPr lang="es-ES" sz="1000" dirty="0" smtClean="0"/>
              <a:t> </a:t>
            </a:r>
            <a:r>
              <a:rPr lang="es-ES" sz="1000" dirty="0" err="1" smtClean="0"/>
              <a:t>termination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sequencing</a:t>
            </a:r>
            <a:r>
              <a:rPr lang="es-ES" sz="1000" dirty="0" smtClean="0"/>
              <a:t>. Panel </a:t>
            </a:r>
            <a:r>
              <a:rPr lang="es-ES" sz="1000" b="1" dirty="0" smtClean="0"/>
              <a:t>a</a:t>
            </a:r>
            <a:r>
              <a:rPr lang="es-ES" sz="1000" dirty="0" smtClean="0"/>
              <a:t> </a:t>
            </a:r>
            <a:r>
              <a:rPr lang="es-ES" sz="1000" dirty="0" err="1" smtClean="0"/>
              <a:t>illustrates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products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polymerase</a:t>
            </a:r>
            <a:r>
              <a:rPr lang="es-ES" sz="1000" dirty="0" smtClean="0"/>
              <a:t>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</a:t>
            </a:r>
            <a:r>
              <a:rPr lang="es-ES" sz="1000" dirty="0" err="1" smtClean="0"/>
              <a:t>taking</a:t>
            </a:r>
            <a:r>
              <a:rPr lang="es-ES" sz="1000" dirty="0" smtClean="0"/>
              <a:t> place in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ddCTP</a:t>
            </a:r>
            <a:r>
              <a:rPr lang="es-ES" sz="1000" dirty="0" smtClean="0"/>
              <a:t> </a:t>
            </a:r>
            <a:r>
              <a:rPr lang="es-ES" sz="1000" dirty="0" err="1" smtClean="0"/>
              <a:t>tube</a:t>
            </a:r>
            <a:r>
              <a:rPr lang="es-ES" sz="1000" dirty="0" smtClean="0"/>
              <a:t>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polymerase</a:t>
            </a:r>
            <a:r>
              <a:rPr lang="es-ES" sz="1000" dirty="0" smtClean="0"/>
              <a:t> </a:t>
            </a:r>
            <a:r>
              <a:rPr lang="es-ES" sz="1000" dirty="0" err="1" smtClean="0"/>
              <a:t>extends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labelled</a:t>
            </a:r>
            <a:r>
              <a:rPr lang="es-ES" sz="1000" dirty="0" smtClean="0"/>
              <a:t> primer, </a:t>
            </a:r>
            <a:r>
              <a:rPr lang="es-ES" sz="1000" dirty="0" err="1" smtClean="0"/>
              <a:t>randomly</a:t>
            </a:r>
            <a:r>
              <a:rPr lang="es-ES" sz="1000" dirty="0" smtClean="0"/>
              <a:t> </a:t>
            </a:r>
            <a:r>
              <a:rPr lang="es-ES" sz="1000" dirty="0" err="1" smtClean="0"/>
              <a:t>incorporating</a:t>
            </a:r>
            <a:r>
              <a:rPr lang="es-ES" sz="1000" dirty="0" smtClean="0"/>
              <a:t> </a:t>
            </a:r>
            <a:r>
              <a:rPr lang="es-ES" sz="1000" dirty="0" err="1" smtClean="0"/>
              <a:t>either</a:t>
            </a:r>
            <a:r>
              <a:rPr lang="es-ES" sz="1000" dirty="0" smtClean="0"/>
              <a:t> a normal </a:t>
            </a:r>
            <a:r>
              <a:rPr lang="es-ES" sz="1000" dirty="0" err="1" smtClean="0"/>
              <a:t>dCTP</a:t>
            </a:r>
            <a:r>
              <a:rPr lang="es-ES" sz="1000" dirty="0" smtClean="0"/>
              <a:t> base </a:t>
            </a:r>
            <a:r>
              <a:rPr lang="es-ES" sz="1000" dirty="0" err="1" smtClean="0"/>
              <a:t>or</a:t>
            </a:r>
            <a:r>
              <a:rPr lang="es-ES" sz="1000" dirty="0" smtClean="0"/>
              <a:t> a </a:t>
            </a:r>
            <a:r>
              <a:rPr lang="es-ES" sz="1000" dirty="0" err="1" smtClean="0"/>
              <a:t>modified</a:t>
            </a:r>
            <a:r>
              <a:rPr lang="es-ES" sz="1000" dirty="0" smtClean="0"/>
              <a:t> </a:t>
            </a:r>
            <a:r>
              <a:rPr lang="es-ES" sz="1000" dirty="0" err="1" smtClean="0"/>
              <a:t>ddCTP</a:t>
            </a:r>
            <a:r>
              <a:rPr lang="es-ES" sz="1000" dirty="0" smtClean="0"/>
              <a:t> base.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At </a:t>
            </a:r>
            <a:r>
              <a:rPr lang="es-ES" sz="1000" dirty="0" err="1" smtClean="0"/>
              <a:t>every</a:t>
            </a:r>
            <a:r>
              <a:rPr lang="es-ES" sz="1000" dirty="0" smtClean="0"/>
              <a:t> position </a:t>
            </a:r>
            <a:r>
              <a:rPr lang="es-ES" sz="1000" dirty="0" err="1" smtClean="0"/>
              <a:t>where</a:t>
            </a:r>
            <a:r>
              <a:rPr lang="es-ES" sz="1000" dirty="0" smtClean="0"/>
              <a:t> a </a:t>
            </a:r>
            <a:r>
              <a:rPr lang="es-ES" sz="1000" dirty="0" err="1" smtClean="0"/>
              <a:t>ddCTP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inserted</a:t>
            </a:r>
            <a:r>
              <a:rPr lang="es-ES" sz="1000" dirty="0" smtClean="0"/>
              <a:t>, </a:t>
            </a:r>
            <a:r>
              <a:rPr lang="es-ES" sz="1000" dirty="0" err="1" smtClean="0"/>
              <a:t>polymerization</a:t>
            </a:r>
            <a:r>
              <a:rPr lang="es-ES" sz="1000" dirty="0" smtClean="0"/>
              <a:t> </a:t>
            </a:r>
            <a:r>
              <a:rPr lang="es-ES" sz="1000" dirty="0" err="1" smtClean="0"/>
              <a:t>terminates</a:t>
            </a:r>
            <a:r>
              <a:rPr lang="es-ES" sz="1000" dirty="0" smtClean="0"/>
              <a:t>;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end</a:t>
            </a:r>
            <a:r>
              <a:rPr lang="es-ES" sz="1000" dirty="0" smtClean="0"/>
              <a:t> </a:t>
            </a:r>
            <a:r>
              <a:rPr lang="es-ES" sz="1000" dirty="0" err="1" smtClean="0"/>
              <a:t>result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a </a:t>
            </a:r>
            <a:r>
              <a:rPr lang="es-ES" sz="1000" dirty="0" err="1" smtClean="0"/>
              <a:t>population</a:t>
            </a:r>
            <a:r>
              <a:rPr lang="es-ES" sz="1000" dirty="0" smtClean="0"/>
              <a:t> of </a:t>
            </a:r>
            <a:r>
              <a:rPr lang="es-ES" sz="1000" dirty="0" err="1" smtClean="0"/>
              <a:t>fragments</a:t>
            </a:r>
            <a:r>
              <a:rPr lang="es-ES" sz="1000" dirty="0" smtClean="0"/>
              <a:t>;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length</a:t>
            </a:r>
            <a:r>
              <a:rPr lang="es-ES" sz="1000" dirty="0" smtClean="0"/>
              <a:t> of </a:t>
            </a:r>
            <a:r>
              <a:rPr lang="es-ES" sz="1000" dirty="0" err="1" smtClean="0"/>
              <a:t>each</a:t>
            </a:r>
            <a:r>
              <a:rPr lang="es-ES" sz="1000" dirty="0" smtClean="0"/>
              <a:t> </a:t>
            </a:r>
            <a:r>
              <a:rPr lang="es-ES" sz="1000" dirty="0" err="1" smtClean="0"/>
              <a:t>is</a:t>
            </a:r>
            <a:r>
              <a:rPr lang="es-ES" sz="1000" dirty="0" smtClean="0"/>
              <a:t> a </a:t>
            </a:r>
            <a:r>
              <a:rPr lang="es-ES" sz="1000" dirty="0" err="1" smtClean="0"/>
              <a:t>function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relative</a:t>
            </a:r>
            <a:r>
              <a:rPr lang="es-ES" sz="1000" dirty="0" smtClean="0"/>
              <a:t> </a:t>
            </a:r>
            <a:r>
              <a:rPr lang="es-ES" sz="1000" dirty="0" err="1" smtClean="0"/>
              <a:t>distance</a:t>
            </a:r>
            <a:r>
              <a:rPr lang="es-ES" sz="1000" dirty="0" smtClean="0"/>
              <a:t> </a:t>
            </a:r>
            <a:r>
              <a:rPr lang="es-ES" sz="1000" dirty="0" err="1" smtClean="0"/>
              <a:t>from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modified</a:t>
            </a:r>
            <a:r>
              <a:rPr lang="es-ES" sz="1000" dirty="0" smtClean="0"/>
              <a:t> base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primer. </a:t>
            </a:r>
          </a:p>
          <a:p>
            <a:pPr eaLnBrk="1" hangingPunct="1">
              <a:lnSpc>
                <a:spcPct val="90000"/>
              </a:lnSpc>
              <a:spcBef>
                <a:spcPts val="362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es-ES" sz="1000" dirty="0" smtClean="0"/>
              <a:t>Panel </a:t>
            </a:r>
            <a:r>
              <a:rPr lang="es-ES" sz="1000" b="1" dirty="0" smtClean="0"/>
              <a:t>b</a:t>
            </a:r>
            <a:r>
              <a:rPr lang="es-ES" sz="1000" dirty="0" smtClean="0"/>
              <a:t> shows </a:t>
            </a:r>
            <a:r>
              <a:rPr lang="es-ES" sz="1000" dirty="0" err="1" smtClean="0"/>
              <a:t>electrophoretic</a:t>
            </a:r>
            <a:r>
              <a:rPr lang="es-ES" sz="1000" dirty="0" smtClean="0"/>
              <a:t> </a:t>
            </a:r>
            <a:r>
              <a:rPr lang="es-ES" sz="1000" dirty="0" err="1" smtClean="0"/>
              <a:t>separation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products</a:t>
            </a:r>
            <a:r>
              <a:rPr lang="es-ES" sz="1000" dirty="0" smtClean="0"/>
              <a:t> of </a:t>
            </a:r>
            <a:r>
              <a:rPr lang="es-ES" sz="1000" dirty="0" err="1" smtClean="0"/>
              <a:t>each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four</a:t>
            </a:r>
            <a:r>
              <a:rPr lang="es-ES" sz="1000" dirty="0" smtClean="0"/>
              <a:t> </a:t>
            </a:r>
            <a:r>
              <a:rPr lang="es-ES" sz="1000" dirty="0" err="1" smtClean="0"/>
              <a:t>reaction</a:t>
            </a:r>
            <a:r>
              <a:rPr lang="es-ES" sz="1000" dirty="0" smtClean="0"/>
              <a:t> </a:t>
            </a:r>
            <a:r>
              <a:rPr lang="es-ES" sz="1000" dirty="0" err="1" smtClean="0"/>
              <a:t>tubes</a:t>
            </a:r>
            <a:r>
              <a:rPr lang="es-ES" sz="1000" dirty="0" smtClean="0"/>
              <a:t> </a:t>
            </a:r>
            <a:r>
              <a:rPr lang="es-ES" sz="1000" dirty="0" err="1" smtClean="0"/>
              <a:t>above</a:t>
            </a:r>
            <a:r>
              <a:rPr lang="es-ES" sz="1000" dirty="0" smtClean="0"/>
              <a:t> (</a:t>
            </a:r>
            <a:r>
              <a:rPr lang="es-ES" sz="1000" dirty="0" err="1" smtClean="0"/>
              <a:t>ddG</a:t>
            </a:r>
            <a:r>
              <a:rPr lang="es-ES" sz="1000" dirty="0" smtClean="0"/>
              <a:t>, </a:t>
            </a:r>
            <a:r>
              <a:rPr lang="es-ES" sz="1000" dirty="0" err="1" smtClean="0"/>
              <a:t>ddA</a:t>
            </a:r>
            <a:r>
              <a:rPr lang="es-ES" sz="1000" dirty="0" smtClean="0"/>
              <a:t>, </a:t>
            </a:r>
            <a:r>
              <a:rPr lang="es-ES" sz="1000" dirty="0" err="1" smtClean="0"/>
              <a:t>ddT</a:t>
            </a:r>
            <a:r>
              <a:rPr lang="es-ES" sz="1000" dirty="0" smtClean="0"/>
              <a:t>, and </a:t>
            </a:r>
            <a:r>
              <a:rPr lang="es-ES" sz="1000" dirty="0" err="1" smtClean="0"/>
              <a:t>ddC</a:t>
            </a:r>
            <a:r>
              <a:rPr lang="es-ES" sz="1000" dirty="0" smtClean="0"/>
              <a:t>), </a:t>
            </a:r>
            <a:r>
              <a:rPr lang="es-ES" sz="1000" dirty="0" err="1" smtClean="0"/>
              <a:t>run</a:t>
            </a:r>
            <a:r>
              <a:rPr lang="es-ES" sz="1000" dirty="0" smtClean="0"/>
              <a:t> in individual </a:t>
            </a:r>
            <a:r>
              <a:rPr lang="es-ES" sz="1000" dirty="0" err="1" smtClean="0"/>
              <a:t>lanes</a:t>
            </a:r>
            <a:r>
              <a:rPr lang="es-ES" sz="1000" dirty="0" smtClean="0"/>
              <a:t>.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bands</a:t>
            </a:r>
            <a:r>
              <a:rPr lang="es-ES" sz="1000" dirty="0" smtClean="0"/>
              <a:t> </a:t>
            </a:r>
            <a:r>
              <a:rPr lang="es-ES" sz="1000" dirty="0" err="1" smtClean="0"/>
              <a:t>on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gel </a:t>
            </a:r>
            <a:r>
              <a:rPr lang="es-ES" sz="1000" dirty="0" err="1" smtClean="0"/>
              <a:t>represent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respective</a:t>
            </a:r>
            <a:r>
              <a:rPr lang="es-ES" sz="1000" dirty="0" smtClean="0"/>
              <a:t> </a:t>
            </a:r>
            <a:r>
              <a:rPr lang="es-ES" sz="1000" dirty="0" err="1" smtClean="0"/>
              <a:t>fragments</a:t>
            </a:r>
            <a:r>
              <a:rPr lang="es-ES" sz="1000" dirty="0" smtClean="0"/>
              <a:t> </a:t>
            </a:r>
            <a:r>
              <a:rPr lang="es-ES" sz="1000" dirty="0" err="1" smtClean="0"/>
              <a:t>shown</a:t>
            </a:r>
            <a:r>
              <a:rPr lang="es-ES" sz="1000" dirty="0" smtClean="0"/>
              <a:t> </a:t>
            </a:r>
            <a:r>
              <a:rPr lang="es-ES" sz="1000" dirty="0" err="1" smtClean="0"/>
              <a:t>to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right</a:t>
            </a:r>
            <a:r>
              <a:rPr lang="es-ES" sz="1000" dirty="0" smtClean="0"/>
              <a:t>.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complement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original </a:t>
            </a:r>
            <a:r>
              <a:rPr lang="es-ES" sz="1000" dirty="0" err="1" smtClean="0"/>
              <a:t>template</a:t>
            </a:r>
            <a:r>
              <a:rPr lang="es-ES" sz="1000" dirty="0" smtClean="0"/>
              <a:t> (</a:t>
            </a:r>
            <a:r>
              <a:rPr lang="es-ES" sz="1000" dirty="0" err="1" smtClean="0"/>
              <a:t>read</a:t>
            </a:r>
            <a:r>
              <a:rPr lang="es-ES" sz="1000" dirty="0" smtClean="0"/>
              <a:t> </a:t>
            </a:r>
            <a:r>
              <a:rPr lang="es-ES" sz="1000" dirty="0" err="1" smtClean="0"/>
              <a:t>from</a:t>
            </a:r>
            <a:r>
              <a:rPr lang="es-ES" sz="1000" dirty="0" smtClean="0"/>
              <a:t> </a:t>
            </a:r>
            <a:r>
              <a:rPr lang="es-ES" sz="1000" dirty="0" err="1" smtClean="0"/>
              <a:t>bottom</a:t>
            </a:r>
            <a:r>
              <a:rPr lang="es-ES" sz="1000" dirty="0" smtClean="0"/>
              <a:t> </a:t>
            </a:r>
            <a:r>
              <a:rPr lang="es-ES" sz="1000" dirty="0" err="1" smtClean="0"/>
              <a:t>to</a:t>
            </a:r>
            <a:r>
              <a:rPr lang="es-ES" sz="1000" dirty="0" smtClean="0"/>
              <a:t> top) </a:t>
            </a:r>
            <a:r>
              <a:rPr lang="es-ES" sz="1000" dirty="0" err="1" smtClean="0"/>
              <a:t>is</a:t>
            </a:r>
            <a:r>
              <a:rPr lang="es-ES" sz="1000" dirty="0" smtClean="0"/>
              <a:t> </a:t>
            </a:r>
            <a:r>
              <a:rPr lang="es-ES" sz="1000" dirty="0" err="1" smtClean="0"/>
              <a:t>given</a:t>
            </a:r>
            <a:r>
              <a:rPr lang="es-ES" sz="1000" dirty="0" smtClean="0"/>
              <a:t> </a:t>
            </a:r>
            <a:r>
              <a:rPr lang="es-ES" sz="1000" dirty="0" err="1" smtClean="0"/>
              <a:t>on</a:t>
            </a:r>
            <a:r>
              <a:rPr lang="es-ES" sz="1000" dirty="0" smtClean="0"/>
              <a:t>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left</a:t>
            </a:r>
            <a:r>
              <a:rPr lang="es-ES" sz="1000" dirty="0" smtClean="0"/>
              <a:t> </a:t>
            </a:r>
            <a:r>
              <a:rPr lang="es-ES" sz="1000" dirty="0" err="1" smtClean="0"/>
              <a:t>margin</a:t>
            </a:r>
            <a:r>
              <a:rPr lang="es-ES" sz="1000" dirty="0" smtClean="0"/>
              <a:t> of </a:t>
            </a:r>
            <a:r>
              <a:rPr lang="es-ES" sz="1000" dirty="0" err="1" smtClean="0"/>
              <a:t>the</a:t>
            </a:r>
            <a:r>
              <a:rPr lang="es-ES" sz="1000" dirty="0" smtClean="0"/>
              <a:t> </a:t>
            </a:r>
            <a:r>
              <a:rPr lang="es-ES" sz="1000" dirty="0" err="1" smtClean="0"/>
              <a:t>sequencing</a:t>
            </a:r>
            <a:r>
              <a:rPr lang="es-ES" sz="1000" dirty="0" smtClean="0"/>
              <a:t> gel.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B9EC672-8E94-4A6F-AA5A-BA98B9A77C52}" type="slidenum">
              <a:rPr lang="en-GB" smtClean="0"/>
              <a:pPr/>
              <a:t>8</a:t>
            </a:fld>
            <a:endParaRPr lang="en-GB" smtClean="0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1389329" y="994825"/>
            <a:ext cx="4017499" cy="340334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6804" name="Text Box 2"/>
          <p:cNvSpPr>
            <a:spLocks noGrp="1" noChangeArrowheads="1"/>
          </p:cNvSpPr>
          <p:nvPr>
            <p:ph type="body"/>
          </p:nvPr>
        </p:nvSpPr>
        <p:spPr>
          <a:xfrm>
            <a:off x="1036676" y="4726186"/>
            <a:ext cx="4728884" cy="3776021"/>
          </a:xfrm>
          <a:noFill/>
          <a:ln/>
        </p:spPr>
        <p:txBody>
          <a:bodyPr lIns="0" tIns="0" rIns="0" bIns="0"/>
          <a:lstStyle/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err="1" smtClean="0">
                <a:latin typeface="Arial" charset="0"/>
              </a:rPr>
              <a:t>History</a:t>
            </a:r>
            <a:r>
              <a:rPr lang="ca-ES" dirty="0" smtClean="0">
                <a:latin typeface="Arial" charset="0"/>
              </a:rPr>
              <a:t> of DNA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is </a:t>
            </a:r>
            <a:r>
              <a:rPr lang="ca-ES" dirty="0" err="1" smtClean="0">
                <a:latin typeface="Arial" charset="0"/>
              </a:rPr>
              <a:t>related</a:t>
            </a:r>
            <a:r>
              <a:rPr lang="ca-ES" dirty="0" smtClean="0">
                <a:latin typeface="Arial" charset="0"/>
              </a:rPr>
              <a:t> to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combination</a:t>
            </a:r>
            <a:r>
              <a:rPr lang="ca-ES" dirty="0" smtClean="0">
                <a:latin typeface="Arial" charset="0"/>
              </a:rPr>
              <a:t> of new </a:t>
            </a:r>
            <a:r>
              <a:rPr lang="ca-ES" dirty="0" err="1" smtClean="0">
                <a:latin typeface="Arial" charset="0"/>
              </a:rPr>
              <a:t>technologies</a:t>
            </a:r>
            <a:r>
              <a:rPr lang="ca-ES" dirty="0" smtClean="0">
                <a:latin typeface="Arial" charset="0"/>
              </a:rPr>
              <a:t>. 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err="1" smtClean="0">
                <a:latin typeface="Arial" charset="0"/>
              </a:rPr>
              <a:t>Applications</a:t>
            </a:r>
            <a:r>
              <a:rPr lang="ca-ES" dirty="0" smtClean="0">
                <a:latin typeface="Arial" charset="0"/>
              </a:rPr>
              <a:t> of new </a:t>
            </a:r>
            <a:r>
              <a:rPr lang="ca-ES" dirty="0" err="1" smtClean="0">
                <a:latin typeface="Arial" charset="0"/>
              </a:rPr>
              <a:t>technologies</a:t>
            </a:r>
            <a:r>
              <a:rPr lang="ca-ES" dirty="0" smtClean="0">
                <a:latin typeface="Arial" charset="0"/>
              </a:rPr>
              <a:t> to DNA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have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played</a:t>
            </a:r>
            <a:r>
              <a:rPr lang="ca-ES" dirty="0" smtClean="0">
                <a:latin typeface="Arial" charset="0"/>
              </a:rPr>
              <a:t> a major </a:t>
            </a:r>
            <a:r>
              <a:rPr lang="ca-ES" dirty="0" err="1" smtClean="0">
                <a:latin typeface="Arial" charset="0"/>
              </a:rPr>
              <a:t>role</a:t>
            </a:r>
            <a:r>
              <a:rPr lang="ca-ES" dirty="0" smtClean="0">
                <a:latin typeface="Arial" charset="0"/>
              </a:rPr>
              <a:t> in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increase</a:t>
            </a:r>
            <a:r>
              <a:rPr lang="ca-ES" dirty="0" smtClean="0">
                <a:latin typeface="Arial" charset="0"/>
              </a:rPr>
              <a:t> of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amount</a:t>
            </a:r>
            <a:r>
              <a:rPr lang="ca-ES" dirty="0" smtClean="0">
                <a:latin typeface="Arial" charset="0"/>
              </a:rPr>
              <a:t> of DNA </a:t>
            </a:r>
            <a:r>
              <a:rPr lang="ca-ES" dirty="0" err="1" smtClean="0">
                <a:latin typeface="Arial" charset="0"/>
              </a:rPr>
              <a:t>sequence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generated</a:t>
            </a:r>
            <a:r>
              <a:rPr lang="ca-ES" dirty="0" smtClean="0">
                <a:latin typeface="Arial" charset="0"/>
              </a:rPr>
              <a:t> per </a:t>
            </a:r>
            <a:r>
              <a:rPr lang="ca-ES" dirty="0" err="1" smtClean="0">
                <a:latin typeface="Arial" charset="0"/>
              </a:rPr>
              <a:t>person</a:t>
            </a:r>
            <a:r>
              <a:rPr lang="ca-ES" dirty="0" smtClean="0">
                <a:latin typeface="Arial" charset="0"/>
              </a:rPr>
              <a:t> per </a:t>
            </a:r>
            <a:r>
              <a:rPr lang="ca-ES" dirty="0" err="1" smtClean="0">
                <a:latin typeface="Arial" charset="0"/>
              </a:rPr>
              <a:t>year</a:t>
            </a:r>
            <a:r>
              <a:rPr lang="ca-ES" dirty="0" smtClean="0">
                <a:latin typeface="Arial" charset="0"/>
              </a:rPr>
              <a:t> at a </a:t>
            </a:r>
            <a:r>
              <a:rPr lang="ca-ES" dirty="0" err="1" smtClean="0">
                <a:latin typeface="Arial" charset="0"/>
              </a:rPr>
              <a:t>greater</a:t>
            </a:r>
            <a:r>
              <a:rPr lang="ca-ES" dirty="0" smtClean="0">
                <a:latin typeface="Arial" charset="0"/>
              </a:rPr>
              <a:t> cost </a:t>
            </a:r>
            <a:r>
              <a:rPr lang="ca-ES" dirty="0" err="1" smtClean="0">
                <a:latin typeface="Arial" charset="0"/>
              </a:rPr>
              <a:t>efficiency</a:t>
            </a:r>
            <a:r>
              <a:rPr lang="ca-ES" dirty="0" smtClean="0">
                <a:latin typeface="Arial" charset="0"/>
              </a:rPr>
              <a:t>. 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smtClean="0">
                <a:latin typeface="Arial" charset="0"/>
              </a:rPr>
              <a:t>The </a:t>
            </a:r>
            <a:r>
              <a:rPr lang="ca-ES" dirty="0" err="1" smtClean="0">
                <a:latin typeface="Arial" charset="0"/>
              </a:rPr>
              <a:t>introduction</a:t>
            </a:r>
            <a:r>
              <a:rPr lang="ca-ES" dirty="0" smtClean="0">
                <a:latin typeface="Arial" charset="0"/>
              </a:rPr>
              <a:t> of </a:t>
            </a:r>
            <a:r>
              <a:rPr lang="ca-ES" dirty="0" err="1" smtClean="0">
                <a:latin typeface="Arial" charset="0"/>
              </a:rPr>
              <a:t>chain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terminators</a:t>
            </a:r>
            <a:r>
              <a:rPr lang="ca-ES" dirty="0" smtClean="0">
                <a:latin typeface="Arial" charset="0"/>
              </a:rPr>
              <a:t> to DNA </a:t>
            </a:r>
            <a:r>
              <a:rPr lang="ca-ES" dirty="0" err="1" smtClean="0">
                <a:latin typeface="Arial" charset="0"/>
              </a:rPr>
              <a:t>polymerase-based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and </a:t>
            </a:r>
            <a:r>
              <a:rPr lang="ca-ES" dirty="0" err="1" smtClean="0">
                <a:latin typeface="Arial" charset="0"/>
              </a:rPr>
              <a:t>separation</a:t>
            </a:r>
            <a:r>
              <a:rPr lang="ca-ES" dirty="0" smtClean="0">
                <a:latin typeface="Arial" charset="0"/>
              </a:rPr>
              <a:t> of DNA </a:t>
            </a:r>
            <a:r>
              <a:rPr lang="ca-ES" dirty="0" err="1" smtClean="0">
                <a:latin typeface="Arial" charset="0"/>
              </a:rPr>
              <a:t>tracts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by</a:t>
            </a:r>
            <a:r>
              <a:rPr lang="ca-ES" dirty="0" smtClean="0">
                <a:latin typeface="Arial" charset="0"/>
              </a:rPr>
              <a:t> PAGE </a:t>
            </a:r>
            <a:r>
              <a:rPr lang="ca-ES" dirty="0" err="1" smtClean="0">
                <a:latin typeface="Arial" charset="0"/>
              </a:rPr>
              <a:t>were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based</a:t>
            </a:r>
            <a:r>
              <a:rPr lang="ca-ES" dirty="0" smtClean="0">
                <a:latin typeface="Arial" charset="0"/>
              </a:rPr>
              <a:t> on new </a:t>
            </a:r>
            <a:r>
              <a:rPr lang="ca-ES" dirty="0" err="1" smtClean="0">
                <a:latin typeface="Arial" charset="0"/>
              </a:rPr>
              <a:t>nucleic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acid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chemistries</a:t>
            </a:r>
            <a:r>
              <a:rPr lang="ca-ES" dirty="0" smtClean="0">
                <a:latin typeface="Arial" charset="0"/>
              </a:rPr>
              <a:t>. 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err="1" smtClean="0">
                <a:latin typeface="Arial" charset="0"/>
              </a:rPr>
              <a:t>However</a:t>
            </a:r>
            <a:r>
              <a:rPr lang="ca-ES" dirty="0" smtClean="0">
                <a:latin typeface="Arial" charset="0"/>
              </a:rPr>
              <a:t>, </a:t>
            </a:r>
            <a:r>
              <a:rPr lang="ca-ES" dirty="0" err="1" smtClean="0">
                <a:latin typeface="Arial" charset="0"/>
              </a:rPr>
              <a:t>without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integration</a:t>
            </a:r>
            <a:r>
              <a:rPr lang="ca-ES" dirty="0" smtClean="0">
                <a:latin typeface="Arial" charset="0"/>
              </a:rPr>
              <a:t> of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DNA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chemistry</a:t>
            </a:r>
            <a:r>
              <a:rPr lang="ca-ES" dirty="0" smtClean="0">
                <a:latin typeface="Arial" charset="0"/>
              </a:rPr>
              <a:t> and DNA </a:t>
            </a:r>
            <a:r>
              <a:rPr lang="ca-ES" dirty="0" err="1" smtClean="0">
                <a:latin typeface="Arial" charset="0"/>
              </a:rPr>
              <a:t>cloning</a:t>
            </a:r>
            <a:r>
              <a:rPr lang="ca-ES" dirty="0" smtClean="0">
                <a:latin typeface="Arial" charset="0"/>
              </a:rPr>
              <a:t>,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 of </a:t>
            </a:r>
            <a:r>
              <a:rPr lang="ca-ES" dirty="0" err="1" smtClean="0">
                <a:latin typeface="Arial" charset="0"/>
              </a:rPr>
              <a:t>whole</a:t>
            </a:r>
            <a:r>
              <a:rPr lang="ca-ES" dirty="0" smtClean="0">
                <a:latin typeface="Arial" charset="0"/>
              </a:rPr>
              <a:t> genomes </a:t>
            </a:r>
            <a:r>
              <a:rPr lang="ca-ES" dirty="0" err="1" smtClean="0">
                <a:latin typeface="Arial" charset="0"/>
              </a:rPr>
              <a:t>would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not</a:t>
            </a:r>
            <a:r>
              <a:rPr lang="ca-ES" dirty="0" smtClean="0">
                <a:latin typeface="Arial" charset="0"/>
              </a:rPr>
              <a:t> be possible </a:t>
            </a:r>
            <a:r>
              <a:rPr lang="ca-ES" dirty="0" err="1" smtClean="0">
                <a:latin typeface="Arial" charset="0"/>
              </a:rPr>
              <a:t>today</a:t>
            </a:r>
            <a:r>
              <a:rPr lang="ca-ES" dirty="0" smtClean="0">
                <a:latin typeface="Arial" charset="0"/>
              </a:rPr>
              <a:t>. </a:t>
            </a:r>
          </a:p>
          <a:p>
            <a:pPr eaLnBrk="1" hangingPunct="1">
              <a:lnSpc>
                <a:spcPct val="93000"/>
              </a:lnSpc>
              <a:spcBef>
                <a:spcPct val="0"/>
              </a:spcBef>
              <a:buClrTx/>
              <a:tabLst>
                <a:tab pos="0" algn="l"/>
                <a:tab pos="441152" algn="l"/>
                <a:tab pos="882305" algn="l"/>
                <a:tab pos="1323457" algn="l"/>
                <a:tab pos="1764609" algn="l"/>
                <a:tab pos="2205761" algn="l"/>
                <a:tab pos="2646914" algn="l"/>
                <a:tab pos="3088066" algn="l"/>
                <a:tab pos="3529218" algn="l"/>
                <a:tab pos="3970371" algn="l"/>
                <a:tab pos="4411523" algn="l"/>
                <a:tab pos="4852675" algn="l"/>
                <a:tab pos="5293827" algn="l"/>
                <a:tab pos="5734980" algn="l"/>
                <a:tab pos="6176132" algn="l"/>
                <a:tab pos="6617284" algn="l"/>
                <a:tab pos="7058436" algn="l"/>
                <a:tab pos="7499589" algn="l"/>
                <a:tab pos="7940741" algn="l"/>
                <a:tab pos="8381893" algn="l"/>
                <a:tab pos="8823046" algn="l"/>
              </a:tabLst>
            </a:pPr>
            <a:r>
              <a:rPr lang="ca-ES" dirty="0" err="1" smtClean="0">
                <a:latin typeface="Arial" charset="0"/>
              </a:rPr>
              <a:t>Two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other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technologies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greatly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accelerated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speed</a:t>
            </a:r>
            <a:r>
              <a:rPr lang="ca-ES" dirty="0" smtClean="0">
                <a:latin typeface="Arial" charset="0"/>
              </a:rPr>
              <a:t> of DNA </a:t>
            </a:r>
            <a:r>
              <a:rPr lang="ca-ES" dirty="0" err="1" smtClean="0">
                <a:latin typeface="Arial" charset="0"/>
              </a:rPr>
              <a:t>sequencing</a:t>
            </a:r>
            <a:r>
              <a:rPr lang="ca-ES" dirty="0" smtClean="0">
                <a:latin typeface="Arial" charset="0"/>
              </a:rPr>
              <a:t>, </a:t>
            </a:r>
            <a:r>
              <a:rPr lang="ca-ES" dirty="0" err="1" smtClean="0">
                <a:latin typeface="Arial" charset="0"/>
              </a:rPr>
              <a:t>partial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automation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with</a:t>
            </a:r>
            <a:r>
              <a:rPr lang="ca-ES" dirty="0" smtClean="0">
                <a:latin typeface="Arial" charset="0"/>
              </a:rPr>
              <a:t> laser </a:t>
            </a:r>
            <a:r>
              <a:rPr lang="ca-ES" dirty="0" err="1" smtClean="0">
                <a:latin typeface="Arial" charset="0"/>
              </a:rPr>
              <a:t>detection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systems</a:t>
            </a:r>
            <a:r>
              <a:rPr lang="ca-ES" dirty="0" smtClean="0">
                <a:latin typeface="Arial" charset="0"/>
              </a:rPr>
              <a:t> and </a:t>
            </a:r>
            <a:r>
              <a:rPr lang="ca-ES" dirty="0" err="1" smtClean="0">
                <a:latin typeface="Arial" charset="0"/>
              </a:rPr>
              <a:t>the</a:t>
            </a:r>
            <a:r>
              <a:rPr lang="ca-ES" dirty="0" smtClean="0">
                <a:latin typeface="Arial" charset="0"/>
              </a:rPr>
              <a:t> </a:t>
            </a:r>
            <a:r>
              <a:rPr lang="ca-ES" dirty="0" err="1" smtClean="0">
                <a:latin typeface="Arial" charset="0"/>
              </a:rPr>
              <a:t>progress</a:t>
            </a:r>
            <a:r>
              <a:rPr lang="ca-ES" dirty="0" smtClean="0">
                <a:latin typeface="Arial" charset="0"/>
              </a:rPr>
              <a:t> in </a:t>
            </a:r>
            <a:r>
              <a:rPr lang="ca-ES" dirty="0" err="1" smtClean="0">
                <a:latin typeface="Arial" charset="0"/>
              </a:rPr>
              <a:t>computational</a:t>
            </a:r>
            <a:r>
              <a:rPr lang="ca-ES" dirty="0" smtClean="0">
                <a:latin typeface="Arial" charset="0"/>
              </a:rPr>
              <a:t> hardware and software.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985991E-2233-4759-9430-0FFDFA3F726A}" type="slidenum">
              <a:rPr lang="en-GB" smtClean="0"/>
              <a:pPr/>
              <a:t>9</a:t>
            </a:fld>
            <a:endParaRPr lang="en-GB" smtClean="0"/>
          </a:p>
        </p:txBody>
      </p:sp>
      <p:sp>
        <p:nvSpPr>
          <p:cNvPr id="77827" name="Text Box 1"/>
          <p:cNvSpPr txBox="1">
            <a:spLocks noChangeArrowheads="1"/>
          </p:cNvSpPr>
          <p:nvPr/>
        </p:nvSpPr>
        <p:spPr bwMode="auto">
          <a:xfrm>
            <a:off x="950033" y="745349"/>
            <a:ext cx="4894569" cy="371904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8230" tIns="44115" rIns="88230" bIns="44115" anchor="ctr"/>
          <a:lstStyle/>
          <a:p>
            <a:endParaRPr lang="en-US"/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body"/>
          </p:nvPr>
        </p:nvSpPr>
        <p:spPr>
          <a:xfrm>
            <a:off x="679464" y="4715407"/>
            <a:ext cx="5428107" cy="4456690"/>
          </a:xfrm>
          <a:noFill/>
          <a:ln/>
        </p:spPr>
        <p:txBody>
          <a:bodyPr wrap="none" lIns="87828" tIns="43914" rIns="87828" bIns="43914" anchor="ctr"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181853" y="273050"/>
            <a:ext cx="2227263" cy="530701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95302" y="273050"/>
            <a:ext cx="6534150" cy="530701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152400"/>
            <a:ext cx="8903362" cy="73501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xfrm>
            <a:off x="1981200" y="6172200"/>
            <a:ext cx="6356350" cy="5984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80008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xfrm>
            <a:off x="9367707" y="6408738"/>
            <a:ext cx="385233" cy="3540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0804F-945D-4288-8BFA-A5A15101606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95300" y="152400"/>
            <a:ext cx="8903362" cy="56276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idx="10"/>
          </p:nvPr>
        </p:nvSpPr>
        <p:spPr>
          <a:xfrm>
            <a:off x="1981200" y="6172200"/>
            <a:ext cx="6356350" cy="5984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80008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idx="11"/>
          </p:nvPr>
        </p:nvSpPr>
        <p:spPr>
          <a:xfrm>
            <a:off x="9367707" y="6408738"/>
            <a:ext cx="385233" cy="3540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D93D2F-3AD5-4FFF-B5DD-3FB0C617144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152400"/>
            <a:ext cx="8903362" cy="73501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95301" y="1143000"/>
            <a:ext cx="4368271" cy="46370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8672" y="1143000"/>
            <a:ext cx="4369991" cy="46370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idx="10"/>
          </p:nvPr>
        </p:nvSpPr>
        <p:spPr>
          <a:xfrm>
            <a:off x="1981200" y="6172200"/>
            <a:ext cx="6356350" cy="5984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80008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idx="11"/>
          </p:nvPr>
        </p:nvSpPr>
        <p:spPr>
          <a:xfrm>
            <a:off x="9367707" y="6408738"/>
            <a:ext cx="385233" cy="3540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5A8586-DA57-4519-B627-9872818721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50" y="1722438"/>
            <a:ext cx="899795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6">
                  <a:lumMod val="50000"/>
                </a:schemeClr>
              </a:buClr>
              <a:buFont typeface="Arial" pitchFamily="34" charset="0"/>
              <a:buChar char="•"/>
              <a:defRPr sz="2400" b="0">
                <a:solidFill>
                  <a:schemeClr val="accent6">
                    <a:lumMod val="75000"/>
                  </a:schemeClr>
                </a:solidFill>
              </a:defRPr>
            </a:lvl1pPr>
            <a:lvl2pPr marL="684213" indent="-227013">
              <a:lnSpc>
                <a:spcPts val="2600"/>
              </a:lnSpc>
              <a:buClr>
                <a:schemeClr val="accent6">
                  <a:lumMod val="50000"/>
                </a:schemeClr>
              </a:buClr>
              <a:defRPr sz="2000">
                <a:solidFill>
                  <a:schemeClr val="accent6">
                    <a:lumMod val="75000"/>
                  </a:schemeClr>
                </a:solidFill>
              </a:defRPr>
            </a:lvl2pPr>
            <a:lvl3pPr marL="1087438" indent="-173038">
              <a:lnSpc>
                <a:spcPts val="2600"/>
              </a:lnSpc>
              <a:buClr>
                <a:schemeClr val="accent6">
                  <a:lumMod val="50000"/>
                </a:schemeClr>
              </a:buClr>
              <a:defRPr sz="1800">
                <a:solidFill>
                  <a:schemeClr val="accent6">
                    <a:lumMod val="75000"/>
                  </a:schemeClr>
                </a:solidFill>
              </a:defRPr>
            </a:lvl3pPr>
            <a:lvl4pPr marL="1541463" indent="-169863">
              <a:lnSpc>
                <a:spcPts val="2600"/>
              </a:lnSpc>
              <a:buClr>
                <a:schemeClr val="accent6">
                  <a:lumMod val="50000"/>
                </a:schemeClr>
              </a:buClr>
              <a:defRPr sz="1600">
                <a:solidFill>
                  <a:schemeClr val="accent6">
                    <a:lumMod val="75000"/>
                  </a:schemeClr>
                </a:solidFill>
              </a:defRPr>
            </a:lvl4pPr>
            <a:lvl5pPr marL="2001838" indent="-173038">
              <a:lnSpc>
                <a:spcPts val="2600"/>
              </a:lnSpc>
              <a:buClr>
                <a:schemeClr val="accent6">
                  <a:lumMod val="50000"/>
                </a:schemeClr>
              </a:buClr>
              <a:defRPr sz="1400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77850" y="533400"/>
            <a:ext cx="8938800" cy="457200"/>
          </a:xfrm>
        </p:spPr>
        <p:txBody>
          <a:bodyPr>
            <a:normAutofit/>
          </a:bodyPr>
          <a:lstStyle>
            <a:lvl1pPr>
              <a:buClr>
                <a:schemeClr val="accent6">
                  <a:lumMod val="50000"/>
                </a:schemeClr>
              </a:buClr>
              <a:buFont typeface="Arial" pitchFamily="34" charset="0"/>
              <a:buChar char="•"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30200" y="16201"/>
            <a:ext cx="8915400" cy="639763"/>
          </a:xfrm>
        </p:spPr>
        <p:txBody>
          <a:bodyPr/>
          <a:lstStyle>
            <a:lvl1pPr>
              <a:buClr>
                <a:schemeClr val="accent6">
                  <a:lumMod val="50000"/>
                </a:schemeClr>
              </a:buCl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6769100" y="6653218"/>
            <a:ext cx="31369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2550" y="6637343"/>
            <a:ext cx="23114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fld id="{E66E7AD3-AEFC-4562-8CF4-BDD60864473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ítulo y 2 objetos encima del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152400"/>
            <a:ext cx="8903362" cy="73501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95301" y="1143000"/>
            <a:ext cx="4368271" cy="224155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5028672" y="1143000"/>
            <a:ext cx="4369991" cy="224155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half" idx="3"/>
          </p:nvPr>
        </p:nvSpPr>
        <p:spPr>
          <a:xfrm>
            <a:off x="495300" y="3536950"/>
            <a:ext cx="8903362" cy="22431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idx="10"/>
          </p:nvPr>
        </p:nvSpPr>
        <p:spPr>
          <a:xfrm>
            <a:off x="1981200" y="6172200"/>
            <a:ext cx="6356350" cy="5984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80008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idx="11"/>
          </p:nvPr>
        </p:nvSpPr>
        <p:spPr>
          <a:xfrm>
            <a:off x="9367707" y="6408738"/>
            <a:ext cx="385233" cy="3540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A195D-AAE2-426B-976A-F25A75831F0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0592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1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69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36575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448300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304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5590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4194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513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2972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790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036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230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36576" y="274639"/>
            <a:ext cx="7078663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661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95302" y="1604963"/>
            <a:ext cx="4379913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7612" y="1604963"/>
            <a:ext cx="4381501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37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37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8" cstate="print">
            <a:lum bright="34000" contrast="14000"/>
          </a:blip>
          <a:srcRect/>
          <a:stretch>
            <a:fillRect/>
          </a:stretch>
        </p:blipFill>
        <p:spPr bwMode="auto">
          <a:xfrm>
            <a:off x="0" y="-4763"/>
            <a:ext cx="9906000" cy="68611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753227" y="6496054"/>
            <a:ext cx="2733675" cy="360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3050"/>
            <a:ext cx="8913813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ES" smtClean="0"/>
              <a:t>Pulse para editar el formato del texto de título</a:t>
            </a:r>
          </a:p>
        </p:txBody>
      </p:sp>
      <p:sp>
        <p:nvSpPr>
          <p:cNvPr id="307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3"/>
            <a:ext cx="8913813" cy="3975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ES" smtClean="0"/>
              <a:t>Pulse para editar el formato de esquema del texto</a:t>
            </a:r>
          </a:p>
          <a:p>
            <a:pPr lvl="1"/>
            <a:r>
              <a:rPr lang="en-GB" altLang="es-ES" smtClean="0"/>
              <a:t>Segundo nivel del esquema</a:t>
            </a:r>
          </a:p>
          <a:p>
            <a:pPr lvl="2"/>
            <a:r>
              <a:rPr lang="en-GB" altLang="es-ES" smtClean="0"/>
              <a:t>Tercer nivel del esquema</a:t>
            </a:r>
          </a:p>
          <a:p>
            <a:pPr lvl="3"/>
            <a:r>
              <a:rPr lang="en-GB" altLang="es-ES" smtClean="0"/>
              <a:t>Cuarto nivel del esquema</a:t>
            </a:r>
          </a:p>
          <a:p>
            <a:pPr lvl="4"/>
            <a:r>
              <a:rPr lang="en-GB" altLang="es-ES" smtClean="0"/>
              <a:t>Quinto nivel del esquema</a:t>
            </a:r>
          </a:p>
          <a:p>
            <a:pPr lvl="4"/>
            <a:r>
              <a:rPr lang="en-GB" altLang="es-ES" smtClean="0"/>
              <a:t>Sexto nivel del esquema</a:t>
            </a:r>
          </a:p>
          <a:p>
            <a:pPr lvl="4"/>
            <a:r>
              <a:rPr lang="en-GB" altLang="es-ES" smtClean="0"/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761C7-678E-4C04-B6FB-BA914D66CE49}" type="datetimeFigureOut">
              <a:rPr lang="es-ES" smtClean="0"/>
              <a:t>07/06/2014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76A0-AB7D-4AF4-8CFB-91635C5DA0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4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gov/10001772" TargetMode="External"/><Relationship Id="rId2" Type="http://schemas.openxmlformats.org/officeDocument/2006/relationships/hyperlink" Target="http://exploreable.wordpress.com/2011/05/03/the-story-of-the-human-genome-project-a-short-narr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2013.wordpress.com/2013/03/11/les-estadistiques-del-genom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emf"/><Relationship Id="rId5" Type="http://schemas.openxmlformats.org/officeDocument/2006/relationships/image" Target="../media/image21.em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emf"/><Relationship Id="rId5" Type="http://schemas.openxmlformats.org/officeDocument/2006/relationships/image" Target="../media/image21.emf"/><Relationship Id="rId4" Type="http://schemas.openxmlformats.org/officeDocument/2006/relationships/image" Target="../media/image19.emf"/><Relationship Id="rId9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7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emf"/><Relationship Id="rId5" Type="http://schemas.openxmlformats.org/officeDocument/2006/relationships/image" Target="../media/image21.emf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7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emf"/><Relationship Id="rId11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upload.wikimedia.org/wikipedia/commons/4/4c/CE_Basic_esp.jpg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eqanswers.com/wiki/Software/lis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cbio.com/index.php?id=1240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://www.broadinstitute.org/igv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www.genomesonline.org/cgi-bin/GOLD/index.cgi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www.nature.com/nrg/journal/v9/n4/full/nrg2185.html" TargetMode="Externa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highered.mcgraw-hill.com/sites/0072556781/student_view0/chapter15/animation_quiz_1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 noChangeArrowheads="1"/>
          </p:cNvSpPr>
          <p:nvPr/>
        </p:nvSpPr>
        <p:spPr bwMode="auto">
          <a:xfrm>
            <a:off x="6753227" y="4724400"/>
            <a:ext cx="2735263" cy="2133600"/>
          </a:xfrm>
          <a:custGeom>
            <a:avLst/>
            <a:gdLst>
              <a:gd name="T0" fmla="*/ 2735263 w 2735263"/>
              <a:gd name="T1" fmla="*/ 1066800 h 2133600"/>
              <a:gd name="T2" fmla="*/ 1367632 w 2735263"/>
              <a:gd name="T3" fmla="*/ 2133600 h 2133600"/>
              <a:gd name="T4" fmla="*/ 0 w 2735263"/>
              <a:gd name="T5" fmla="*/ 1066800 h 2133600"/>
              <a:gd name="T6" fmla="*/ 1367632 w 2735263"/>
              <a:gd name="T7" fmla="*/ 0 h 21336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2735263"/>
              <a:gd name="T13" fmla="*/ 0 h 2133600"/>
              <a:gd name="T14" fmla="*/ 2735263 w 2735263"/>
              <a:gd name="T15" fmla="*/ 2133600 h 2133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5263" h="2133600">
                <a:moveTo>
                  <a:pt x="0" y="0"/>
                </a:moveTo>
                <a:lnTo>
                  <a:pt x="7597" y="0"/>
                </a:lnTo>
                <a:lnTo>
                  <a:pt x="7597" y="5926"/>
                </a:lnTo>
                <a:lnTo>
                  <a:pt x="0" y="5926"/>
                </a:lnTo>
                <a:lnTo>
                  <a:pt x="0" y="0"/>
                </a:lnTo>
                <a:close/>
              </a:path>
            </a:pathLst>
          </a:custGeom>
          <a:solidFill>
            <a:srgbClr val="990099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ca-ES"/>
          </a:p>
        </p:txBody>
      </p:sp>
      <p:sp>
        <p:nvSpPr>
          <p:cNvPr id="5128" name="2 CuadroTexto"/>
          <p:cNvSpPr txBox="1">
            <a:spLocks noChangeArrowheads="1"/>
          </p:cNvSpPr>
          <p:nvPr/>
        </p:nvSpPr>
        <p:spPr bwMode="auto">
          <a:xfrm>
            <a:off x="488504" y="3789040"/>
            <a:ext cx="5623378" cy="123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ca-ES" sz="3200" dirty="0" err="1"/>
              <a:t>Next</a:t>
            </a:r>
            <a:r>
              <a:rPr lang="ca-ES" sz="3200" dirty="0"/>
              <a:t> </a:t>
            </a:r>
            <a:r>
              <a:rPr lang="ca-ES" sz="3200" dirty="0" err="1"/>
              <a:t>Generation</a:t>
            </a:r>
            <a:r>
              <a:rPr lang="ca-ES" sz="3200" dirty="0"/>
              <a:t> </a:t>
            </a:r>
            <a:r>
              <a:rPr lang="ca-ES" sz="3200" dirty="0" err="1"/>
              <a:t>Sequencing</a:t>
            </a:r>
            <a:r>
              <a:rPr lang="ca-ES" sz="3200" dirty="0"/>
              <a:t/>
            </a:r>
            <a:br>
              <a:rPr lang="ca-ES" sz="3200" dirty="0"/>
            </a:br>
            <a:r>
              <a:rPr lang="ca-ES" sz="2400" i="1" dirty="0"/>
              <a:t>Technologies, </a:t>
            </a:r>
            <a:r>
              <a:rPr lang="ca-ES" sz="2400" i="1" dirty="0" err="1"/>
              <a:t>Application</a:t>
            </a:r>
            <a:r>
              <a:rPr lang="ca-ES" sz="2400" i="1" dirty="0"/>
              <a:t>, </a:t>
            </a:r>
            <a:r>
              <a:rPr lang="ca-ES" sz="2400" i="1" dirty="0" smtClean="0"/>
              <a:t/>
            </a:r>
            <a:br>
              <a:rPr lang="ca-ES" sz="2400" i="1" dirty="0" smtClean="0"/>
            </a:br>
            <a:r>
              <a:rPr lang="ca-ES" sz="2400" i="1" dirty="0" smtClean="0"/>
              <a:t>Hardware</a:t>
            </a:r>
            <a:r>
              <a:rPr lang="ca-ES" sz="2400" i="1" dirty="0"/>
              <a:t>, Software</a:t>
            </a:r>
            <a:endParaRPr lang="es-ES" sz="2400" b="1" kern="1400" dirty="0">
              <a:solidFill>
                <a:srgbClr val="960596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To know more about HGP</a:t>
            </a:r>
          </a:p>
        </p:txBody>
      </p:sp>
      <p:sp>
        <p:nvSpPr>
          <p:cNvPr id="1229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mtClean="0">
                <a:hlinkClick r:id="rId2"/>
              </a:rPr>
              <a:t>http://exploreable.wordpress.com/2011/05/03/the-story-of-the-human-genome-project-a-short-narration/</a:t>
            </a:r>
            <a:endParaRPr lang="es-ES" smtClean="0"/>
          </a:p>
          <a:p>
            <a:r>
              <a:rPr lang="es-ES" smtClean="0">
                <a:hlinkClick r:id="rId3"/>
              </a:rPr>
              <a:t> All about the human genome project</a:t>
            </a:r>
            <a:endParaRPr lang="es-ES" smtClean="0"/>
          </a:p>
          <a:p>
            <a:r>
              <a:rPr lang="es-ES" smtClean="0">
                <a:hlinkClick r:id="rId4"/>
              </a:rPr>
              <a:t>http://e2013.wordpress.com/2013/03/11/les-estadistiques-del-genoma/</a:t>
            </a:r>
            <a:endParaRPr lang="es-ES" smtClean="0"/>
          </a:p>
          <a:p>
            <a:endParaRPr lang="es-ES" smtClean="0"/>
          </a:p>
          <a:p>
            <a:endParaRPr lang="es-ES" smtClean="0"/>
          </a:p>
          <a:p>
            <a:endParaRPr lang="es-ES" smtClean="0"/>
          </a:p>
          <a:p>
            <a:endParaRPr lang="es-ES" smtClean="0"/>
          </a:p>
        </p:txBody>
      </p:sp>
      <p:sp>
        <p:nvSpPr>
          <p:cNvPr id="12293" name="3 Marcador de pie de página"/>
          <p:cNvSpPr txBox="1">
            <a:spLocks/>
          </p:cNvSpPr>
          <p:nvPr/>
        </p:nvSpPr>
        <p:spPr bwMode="auto">
          <a:xfrm>
            <a:off x="1898650" y="2971800"/>
            <a:ext cx="4457700" cy="598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s-ES" sz="18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2133605"/>
            <a:ext cx="8420100" cy="1470025"/>
          </a:xfrm>
        </p:spPr>
        <p:txBody>
          <a:bodyPr/>
          <a:lstStyle/>
          <a:p>
            <a:r>
              <a:rPr lang="es-ES" sz="4400" smtClean="0"/>
              <a:t>Next generation sequencing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mtClean="0"/>
              <a:t>The future is here, now</a:t>
            </a: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6553" y="304800"/>
            <a:ext cx="2756827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200" y="228600"/>
            <a:ext cx="3136900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7650" y="3276600"/>
            <a:ext cx="23939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46950" y="3429004"/>
            <a:ext cx="1981200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smtClean="0"/>
              <a:t>Next generation Sequencing</a:t>
            </a:r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Improvements in enzymes, chemistry and image analysis, mature by the middle of last decade dramatically increased sequencing capabilities. </a:t>
            </a:r>
          </a:p>
          <a:p>
            <a:r>
              <a:rPr lang="en-US" sz="2800" dirty="0" smtClean="0"/>
              <a:t>The newest type of technology, called “next-generation sequencing”, appeared with the potential to accelerate biological and biomedical research </a:t>
            </a:r>
          </a:p>
          <a:p>
            <a:pPr lvl="1"/>
            <a:r>
              <a:rPr lang="en-US" sz="2000" i="1" dirty="0" smtClean="0"/>
              <a:t>by enabling the comprehensive analysis of genomes, </a:t>
            </a:r>
            <a:r>
              <a:rPr lang="en-US" sz="2000" i="1" dirty="0" err="1" smtClean="0"/>
              <a:t>transcriptomes</a:t>
            </a:r>
            <a:r>
              <a:rPr lang="en-US" sz="2000" i="1" dirty="0" smtClean="0"/>
              <a:t> and </a:t>
            </a:r>
            <a:r>
              <a:rPr lang="en-US" sz="2000" i="1" dirty="0" err="1" smtClean="0"/>
              <a:t>interactomes</a:t>
            </a:r>
            <a:r>
              <a:rPr lang="en-US" sz="2000" i="1" dirty="0" smtClean="0"/>
              <a:t>, </a:t>
            </a:r>
          </a:p>
          <a:p>
            <a:pPr lvl="1"/>
            <a:r>
              <a:rPr lang="en-US" sz="2000" i="1" dirty="0" smtClean="0"/>
              <a:t>by tending to become inexpensive, routine and widespread, rather than requiring very costly production-scale efforts.</a:t>
            </a:r>
            <a:endParaRPr lang="es-ES" sz="20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NGS technologies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400" y="1358900"/>
            <a:ext cx="87503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171979" y="1524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16388" name="Line 3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497022" y="1000125"/>
            <a:ext cx="471924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Cyclic-array sequencing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2763706" y="6635750"/>
            <a:ext cx="2440384" cy="15875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>
            <a:off x="2724150" y="1447801"/>
            <a:ext cx="0" cy="5300663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6392" name="Rectangle 7"/>
          <p:cNvSpPr>
            <a:spLocks noChangeArrowheads="1"/>
          </p:cNvSpPr>
          <p:nvPr/>
        </p:nvSpPr>
        <p:spPr bwMode="auto">
          <a:xfrm>
            <a:off x="0" y="5715000"/>
            <a:ext cx="9906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295405"/>
            <a:ext cx="5174854" cy="5521325"/>
            <a:chOff x="45" y="821"/>
            <a:chExt cx="3385" cy="3478"/>
          </a:xfrm>
        </p:grpSpPr>
        <p:pic>
          <p:nvPicPr>
            <p:cNvPr id="16396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6397" name="Rectangle 10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8" name="Rectangle 11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4" name="Rectangle 12"/>
          <p:cNvSpPr>
            <a:spLocks noChangeArrowheads="1"/>
          </p:cNvSpPr>
          <p:nvPr/>
        </p:nvSpPr>
        <p:spPr bwMode="auto">
          <a:xfrm>
            <a:off x="2724153" y="6629400"/>
            <a:ext cx="2440385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6395" name="Line 13"/>
          <p:cNvSpPr>
            <a:spLocks noChangeShapeType="1"/>
          </p:cNvSpPr>
          <p:nvPr/>
        </p:nvSpPr>
        <p:spPr bwMode="auto">
          <a:xfrm>
            <a:off x="2751667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"/>
          <p:cNvSpPr>
            <a:spLocks noChangeArrowheads="1"/>
          </p:cNvSpPr>
          <p:nvPr/>
        </p:nvSpPr>
        <p:spPr bwMode="auto">
          <a:xfrm>
            <a:off x="0" y="5715000"/>
            <a:ext cx="9906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0" y="1295405"/>
            <a:ext cx="5174854" cy="5521325"/>
            <a:chOff x="45" y="821"/>
            <a:chExt cx="3385" cy="3478"/>
          </a:xfrm>
        </p:grpSpPr>
        <p:pic>
          <p:nvPicPr>
            <p:cNvPr id="17421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7422" name="Rectangle 13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Rectangle 14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17414" name="Line 3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497022" y="1000125"/>
            <a:ext cx="512730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Next-generation sequencing</a:t>
            </a:r>
          </a:p>
        </p:txBody>
      </p:sp>
      <p:sp>
        <p:nvSpPr>
          <p:cNvPr id="17416" name="Text Box 5"/>
          <p:cNvSpPr txBox="1">
            <a:spLocks noChangeArrowheads="1"/>
          </p:cNvSpPr>
          <p:nvPr/>
        </p:nvSpPr>
        <p:spPr bwMode="auto">
          <a:xfrm>
            <a:off x="5558370" y="1893889"/>
            <a:ext cx="2793329" cy="46166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2400" b="0">
                <a:solidFill>
                  <a:schemeClr val="tx1"/>
                </a:solidFill>
                <a:latin typeface="Tahoma" pitchFamily="34" charset="0"/>
              </a:rPr>
              <a:t>Advantages of NGS</a:t>
            </a:r>
          </a:p>
        </p:txBody>
      </p:sp>
      <p:sp>
        <p:nvSpPr>
          <p:cNvPr id="17417" name="Text Box 6"/>
          <p:cNvSpPr txBox="1">
            <a:spLocks noChangeArrowheads="1"/>
          </p:cNvSpPr>
          <p:nvPr/>
        </p:nvSpPr>
        <p:spPr bwMode="auto">
          <a:xfrm>
            <a:off x="5599642" y="2446343"/>
            <a:ext cx="4029472" cy="91598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Construction of a sequencing library </a:t>
            </a:r>
            <a:r>
              <a:rPr lang="es-ES" sz="1800" b="0">
                <a:solidFill>
                  <a:schemeClr val="tx1"/>
                </a:solidFill>
                <a:latin typeface="Tahoma" pitchFamily="34" charset="0"/>
                <a:sym typeface="Wingdings" pitchFamily="2" charset="2"/>
              </a:rPr>
              <a:t> clonal amplification to generate sequencing features</a:t>
            </a:r>
            <a:endParaRPr lang="es-ES" sz="18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7418" name="Rectangle 7"/>
          <p:cNvSpPr>
            <a:spLocks noChangeArrowheads="1"/>
          </p:cNvSpPr>
          <p:nvPr/>
        </p:nvSpPr>
        <p:spPr bwMode="auto">
          <a:xfrm>
            <a:off x="2763706" y="6635750"/>
            <a:ext cx="2440384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7419" name="Line 8"/>
          <p:cNvSpPr>
            <a:spLocks noChangeShapeType="1"/>
          </p:cNvSpPr>
          <p:nvPr/>
        </p:nvSpPr>
        <p:spPr bwMode="auto">
          <a:xfrm>
            <a:off x="2751667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7420" name="AutoShape 9"/>
          <p:cNvSpPr>
            <a:spLocks noChangeArrowheads="1"/>
          </p:cNvSpPr>
          <p:nvPr/>
        </p:nvSpPr>
        <p:spPr bwMode="auto">
          <a:xfrm>
            <a:off x="2823898" y="1349375"/>
            <a:ext cx="2388791" cy="2147888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12"/>
          <p:cNvSpPr>
            <a:spLocks noChangeArrowheads="1"/>
          </p:cNvSpPr>
          <p:nvPr/>
        </p:nvSpPr>
        <p:spPr bwMode="auto">
          <a:xfrm>
            <a:off x="0" y="5715000"/>
            <a:ext cx="9906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1295405"/>
            <a:ext cx="5174854" cy="5521325"/>
            <a:chOff x="45" y="821"/>
            <a:chExt cx="3385" cy="3478"/>
          </a:xfrm>
        </p:grpSpPr>
        <p:pic>
          <p:nvPicPr>
            <p:cNvPr id="18447" name="Picture 1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8448" name="Rectangle 15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Rectangle 16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18438" name="Line 3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8439" name="Text Box 4"/>
          <p:cNvSpPr txBox="1">
            <a:spLocks noChangeArrowheads="1"/>
          </p:cNvSpPr>
          <p:nvPr/>
        </p:nvSpPr>
        <p:spPr bwMode="auto">
          <a:xfrm>
            <a:off x="497022" y="1000125"/>
            <a:ext cx="512730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Next-generation sequencing</a:t>
            </a:r>
          </a:p>
        </p:txBody>
      </p:sp>
      <p:sp>
        <p:nvSpPr>
          <p:cNvPr id="18440" name="Text Box 5"/>
          <p:cNvSpPr txBox="1">
            <a:spLocks noChangeArrowheads="1"/>
          </p:cNvSpPr>
          <p:nvPr/>
        </p:nvSpPr>
        <p:spPr bwMode="auto">
          <a:xfrm>
            <a:off x="5558369" y="1893889"/>
            <a:ext cx="1863587" cy="46166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2400" b="0">
                <a:solidFill>
                  <a:schemeClr val="tx1"/>
                </a:solidFill>
                <a:latin typeface="Tahoma" pitchFamily="34" charset="0"/>
              </a:rPr>
              <a:t>Advantages:</a:t>
            </a:r>
          </a:p>
        </p:txBody>
      </p:sp>
      <p:sp>
        <p:nvSpPr>
          <p:cNvPr id="18441" name="Text Box 6"/>
          <p:cNvSpPr txBox="1">
            <a:spLocks noChangeArrowheads="1"/>
          </p:cNvSpPr>
          <p:nvPr/>
        </p:nvSpPr>
        <p:spPr bwMode="auto">
          <a:xfrm>
            <a:off x="5599642" y="2446343"/>
            <a:ext cx="4029472" cy="91598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Construction of a sequencing library </a:t>
            </a:r>
            <a:r>
              <a:rPr lang="es-ES" sz="1800" b="0">
                <a:solidFill>
                  <a:schemeClr val="tx1"/>
                </a:solidFill>
                <a:latin typeface="Tahoma" pitchFamily="34" charset="0"/>
                <a:sym typeface="Wingdings" pitchFamily="2" charset="2"/>
              </a:rPr>
              <a:t> clonal amplification to generate sequencing features</a:t>
            </a:r>
            <a:endParaRPr lang="es-ES" sz="18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8442" name="Text Box 7"/>
          <p:cNvSpPr txBox="1">
            <a:spLocks noChangeArrowheads="1"/>
          </p:cNvSpPr>
          <p:nvPr/>
        </p:nvSpPr>
        <p:spPr bwMode="auto">
          <a:xfrm>
            <a:off x="5771621" y="3573463"/>
            <a:ext cx="3936604" cy="6413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buClr>
                <a:srgbClr val="FF6600"/>
              </a:buClr>
              <a:buSzTx/>
              <a:buFont typeface="Wingdings" pitchFamily="2" charset="2"/>
              <a:buChar char="ü"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 No in vivo cloning, transformation, colony picking...</a:t>
            </a:r>
          </a:p>
        </p:txBody>
      </p:sp>
      <p:sp>
        <p:nvSpPr>
          <p:cNvPr id="18443" name="Rectangle 8"/>
          <p:cNvSpPr>
            <a:spLocks noChangeArrowheads="1"/>
          </p:cNvSpPr>
          <p:nvPr/>
        </p:nvSpPr>
        <p:spPr bwMode="auto">
          <a:xfrm>
            <a:off x="2763706" y="6635750"/>
            <a:ext cx="2440384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8444" name="Line 9"/>
          <p:cNvSpPr>
            <a:spLocks noChangeShapeType="1"/>
          </p:cNvSpPr>
          <p:nvPr/>
        </p:nvSpPr>
        <p:spPr bwMode="auto">
          <a:xfrm>
            <a:off x="2751667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8445" name="AutoShape 10"/>
          <p:cNvSpPr>
            <a:spLocks noChangeArrowheads="1"/>
          </p:cNvSpPr>
          <p:nvPr/>
        </p:nvSpPr>
        <p:spPr bwMode="auto">
          <a:xfrm>
            <a:off x="96311" y="2395543"/>
            <a:ext cx="2502297" cy="1044575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AutoShape 11"/>
          <p:cNvSpPr>
            <a:spLocks noChangeArrowheads="1"/>
          </p:cNvSpPr>
          <p:nvPr/>
        </p:nvSpPr>
        <p:spPr bwMode="auto">
          <a:xfrm>
            <a:off x="2823898" y="1349375"/>
            <a:ext cx="2388791" cy="2147888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2"/>
          <p:cNvSpPr>
            <a:spLocks noChangeArrowheads="1"/>
          </p:cNvSpPr>
          <p:nvPr/>
        </p:nvSpPr>
        <p:spPr bwMode="auto">
          <a:xfrm>
            <a:off x="0" y="5715000"/>
            <a:ext cx="9906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1295405"/>
            <a:ext cx="5174854" cy="5521325"/>
            <a:chOff x="45" y="821"/>
            <a:chExt cx="3385" cy="3478"/>
          </a:xfrm>
        </p:grpSpPr>
        <p:pic>
          <p:nvPicPr>
            <p:cNvPr id="19471" name="Picture 1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9472" name="Rectangle 15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3" name="Rectangle 16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1" name="Rectangle 2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19462" name="Line 3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9463" name="Text Box 4"/>
          <p:cNvSpPr txBox="1">
            <a:spLocks noChangeArrowheads="1"/>
          </p:cNvSpPr>
          <p:nvPr/>
        </p:nvSpPr>
        <p:spPr bwMode="auto">
          <a:xfrm>
            <a:off x="497022" y="1000125"/>
            <a:ext cx="512730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Next-generation sequencing</a:t>
            </a:r>
          </a:p>
        </p:txBody>
      </p:sp>
      <p:sp>
        <p:nvSpPr>
          <p:cNvPr id="19464" name="Text Box 5"/>
          <p:cNvSpPr txBox="1">
            <a:spLocks noChangeArrowheads="1"/>
          </p:cNvSpPr>
          <p:nvPr/>
        </p:nvSpPr>
        <p:spPr bwMode="auto">
          <a:xfrm>
            <a:off x="5558369" y="1893889"/>
            <a:ext cx="1863587" cy="46166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2400" b="0">
                <a:solidFill>
                  <a:schemeClr val="tx1"/>
                </a:solidFill>
                <a:latin typeface="Tahoma" pitchFamily="34" charset="0"/>
              </a:rPr>
              <a:t>Advantages:</a:t>
            </a:r>
          </a:p>
        </p:txBody>
      </p:sp>
      <p:sp>
        <p:nvSpPr>
          <p:cNvPr id="19465" name="Text Box 6"/>
          <p:cNvSpPr txBox="1">
            <a:spLocks noChangeArrowheads="1"/>
          </p:cNvSpPr>
          <p:nvPr/>
        </p:nvSpPr>
        <p:spPr bwMode="auto">
          <a:xfrm>
            <a:off x="5599642" y="2446343"/>
            <a:ext cx="4029472" cy="91598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Construction of a sequencing library </a:t>
            </a:r>
            <a:r>
              <a:rPr lang="es-ES" sz="1800" b="0">
                <a:solidFill>
                  <a:schemeClr val="tx1"/>
                </a:solidFill>
                <a:latin typeface="Tahoma" pitchFamily="34" charset="0"/>
                <a:sym typeface="Wingdings" pitchFamily="2" charset="2"/>
              </a:rPr>
              <a:t> clonal amplification to generate sequencing features</a:t>
            </a:r>
            <a:endParaRPr lang="es-ES" sz="18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9466" name="Text Box 7"/>
          <p:cNvSpPr txBox="1">
            <a:spLocks noChangeArrowheads="1"/>
          </p:cNvSpPr>
          <p:nvPr/>
        </p:nvSpPr>
        <p:spPr bwMode="auto">
          <a:xfrm>
            <a:off x="5771621" y="3573463"/>
            <a:ext cx="3936604" cy="6413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buClr>
                <a:srgbClr val="FF6600"/>
              </a:buClr>
              <a:buSzTx/>
              <a:buFont typeface="Wingdings" pitchFamily="2" charset="2"/>
              <a:buChar char="ü"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 No in vivo cloning, transformation, colony picking...</a:t>
            </a:r>
          </a:p>
        </p:txBody>
      </p:sp>
      <p:sp>
        <p:nvSpPr>
          <p:cNvPr id="19467" name="Text Box 8"/>
          <p:cNvSpPr txBox="1">
            <a:spLocks noChangeArrowheads="1"/>
          </p:cNvSpPr>
          <p:nvPr/>
        </p:nvSpPr>
        <p:spPr bwMode="auto">
          <a:xfrm>
            <a:off x="5587606" y="4519613"/>
            <a:ext cx="4029471" cy="3667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Array-based sequencing</a:t>
            </a:r>
          </a:p>
        </p:txBody>
      </p:sp>
      <p:sp>
        <p:nvSpPr>
          <p:cNvPr id="19468" name="Rectangle 9"/>
          <p:cNvSpPr>
            <a:spLocks noChangeArrowheads="1"/>
          </p:cNvSpPr>
          <p:nvPr/>
        </p:nvSpPr>
        <p:spPr bwMode="auto">
          <a:xfrm>
            <a:off x="2763706" y="6635750"/>
            <a:ext cx="2440384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9469" name="Line 10"/>
          <p:cNvSpPr>
            <a:spLocks noChangeShapeType="1"/>
          </p:cNvSpPr>
          <p:nvPr/>
        </p:nvSpPr>
        <p:spPr bwMode="auto">
          <a:xfrm>
            <a:off x="2751667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19470" name="AutoShape 11"/>
          <p:cNvSpPr>
            <a:spLocks noChangeArrowheads="1"/>
          </p:cNvSpPr>
          <p:nvPr/>
        </p:nvSpPr>
        <p:spPr bwMode="auto">
          <a:xfrm>
            <a:off x="2823898" y="3548063"/>
            <a:ext cx="2388791" cy="32639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ChangeArrowheads="1"/>
          </p:cNvSpPr>
          <p:nvPr/>
        </p:nvSpPr>
        <p:spPr bwMode="auto">
          <a:xfrm>
            <a:off x="0" y="5715000"/>
            <a:ext cx="9906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20485" name="Line 4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497022" y="1000125"/>
            <a:ext cx="5127301" cy="338554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Sanger sequencing           Next-generation sequencing</a:t>
            </a: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5558369" y="1893889"/>
            <a:ext cx="1863587" cy="46166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2400" b="0">
                <a:solidFill>
                  <a:schemeClr val="tx1"/>
                </a:solidFill>
                <a:latin typeface="Tahoma" pitchFamily="34" charset="0"/>
              </a:rPr>
              <a:t>Advantages:</a:t>
            </a: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599642" y="2446343"/>
            <a:ext cx="4029472" cy="91598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Construction of a sequencing library </a:t>
            </a:r>
            <a:r>
              <a:rPr lang="es-ES" sz="1800" b="0">
                <a:solidFill>
                  <a:schemeClr val="tx1"/>
                </a:solidFill>
                <a:latin typeface="Tahoma" pitchFamily="34" charset="0"/>
                <a:sym typeface="Wingdings" pitchFamily="2" charset="2"/>
              </a:rPr>
              <a:t> clonal amplification to generate sequencing features</a:t>
            </a:r>
            <a:endParaRPr lang="es-ES" sz="18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0489" name="Text Box 8"/>
          <p:cNvSpPr txBox="1">
            <a:spLocks noChangeArrowheads="1"/>
          </p:cNvSpPr>
          <p:nvPr/>
        </p:nvSpPr>
        <p:spPr bwMode="auto">
          <a:xfrm>
            <a:off x="5771621" y="3573463"/>
            <a:ext cx="3936604" cy="6413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buClr>
                <a:srgbClr val="FF6600"/>
              </a:buClr>
              <a:buSzTx/>
              <a:buFont typeface="Wingdings" pitchFamily="2" charset="2"/>
              <a:buChar char="ü"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 No in vivo cloning, transformation, colony picking...</a:t>
            </a:r>
          </a:p>
        </p:txBody>
      </p:sp>
      <p:sp>
        <p:nvSpPr>
          <p:cNvPr id="20490" name="Text Box 9"/>
          <p:cNvSpPr txBox="1">
            <a:spLocks noChangeArrowheads="1"/>
          </p:cNvSpPr>
          <p:nvPr/>
        </p:nvSpPr>
        <p:spPr bwMode="auto">
          <a:xfrm>
            <a:off x="5587606" y="4519613"/>
            <a:ext cx="4029471" cy="3667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- Array-based sequencing</a:t>
            </a:r>
          </a:p>
        </p:txBody>
      </p:sp>
      <p:sp>
        <p:nvSpPr>
          <p:cNvPr id="20491" name="Text Box 10"/>
          <p:cNvSpPr txBox="1">
            <a:spLocks noChangeArrowheads="1"/>
          </p:cNvSpPr>
          <p:nvPr/>
        </p:nvSpPr>
        <p:spPr bwMode="auto">
          <a:xfrm>
            <a:off x="5771624" y="5032375"/>
            <a:ext cx="3938323" cy="6413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buClr>
                <a:srgbClr val="FF6600"/>
              </a:buClr>
              <a:buSzTx/>
              <a:buFont typeface="Wingdings" pitchFamily="2" charset="2"/>
              <a:buChar char="ü"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 Higher degree of parallelism than capillary-based sequencing</a:t>
            </a:r>
          </a:p>
        </p:txBody>
      </p:sp>
      <p:sp>
        <p:nvSpPr>
          <p:cNvPr id="20492" name="Line 12"/>
          <p:cNvSpPr>
            <a:spLocks noChangeShapeType="1"/>
          </p:cNvSpPr>
          <p:nvPr/>
        </p:nvSpPr>
        <p:spPr bwMode="auto">
          <a:xfrm>
            <a:off x="2751667" y="1443038"/>
            <a:ext cx="0" cy="5300662"/>
          </a:xfrm>
          <a:prstGeom prst="line">
            <a:avLst/>
          </a:prstGeom>
          <a:noFill/>
          <a:ln w="12700">
            <a:solidFill>
              <a:schemeClr val="bg2"/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0" y="1295405"/>
            <a:ext cx="5174854" cy="5521325"/>
            <a:chOff x="45" y="821"/>
            <a:chExt cx="3385" cy="3478"/>
          </a:xfrm>
        </p:grpSpPr>
        <p:pic>
          <p:nvPicPr>
            <p:cNvPr id="20497" name="Picture 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" y="837"/>
              <a:ext cx="3282" cy="3462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20498" name="Rectangle 17"/>
            <p:cNvSpPr>
              <a:spLocks noChangeArrowheads="1"/>
            </p:cNvSpPr>
            <p:nvPr/>
          </p:nvSpPr>
          <p:spPr bwMode="auto">
            <a:xfrm>
              <a:off x="45" y="84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Rectangle 18"/>
            <p:cNvSpPr>
              <a:spLocks noChangeArrowheads="1"/>
            </p:cNvSpPr>
            <p:nvPr/>
          </p:nvSpPr>
          <p:spPr bwMode="auto">
            <a:xfrm>
              <a:off x="1754" y="821"/>
              <a:ext cx="192" cy="14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94" name="AutoShape 14"/>
          <p:cNvSpPr>
            <a:spLocks noChangeArrowheads="1"/>
          </p:cNvSpPr>
          <p:nvPr/>
        </p:nvSpPr>
        <p:spPr bwMode="auto">
          <a:xfrm>
            <a:off x="156504" y="3551238"/>
            <a:ext cx="2529813" cy="32639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Rectangle 11"/>
          <p:cNvSpPr>
            <a:spLocks noChangeArrowheads="1"/>
          </p:cNvSpPr>
          <p:nvPr/>
        </p:nvSpPr>
        <p:spPr bwMode="auto">
          <a:xfrm>
            <a:off x="2724153" y="6635750"/>
            <a:ext cx="2440385" cy="1587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s-ES" sz="1200" b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20496" name="AutoShape 13"/>
          <p:cNvSpPr>
            <a:spLocks noChangeArrowheads="1"/>
          </p:cNvSpPr>
          <p:nvPr/>
        </p:nvSpPr>
        <p:spPr bwMode="auto">
          <a:xfrm>
            <a:off x="2823898" y="3548063"/>
            <a:ext cx="2388791" cy="32639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The sequencing process, in detail</a:t>
            </a:r>
          </a:p>
        </p:txBody>
      </p:sp>
      <p:sp>
        <p:nvSpPr>
          <p:cNvPr id="30724" name="Line 3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0483" y="1041400"/>
            <a:ext cx="2008717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5892009" y="1162055"/>
            <a:ext cx="1888331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250397" y="1035053"/>
            <a:ext cx="333598" cy="369888"/>
            <a:chOff x="1998" y="724"/>
            <a:chExt cx="218" cy="233"/>
          </a:xfrm>
        </p:grpSpPr>
        <p:sp>
          <p:nvSpPr>
            <p:cNvPr id="30730" name="Oval 7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1" name="Text Box 8"/>
            <p:cNvSpPr txBox="1">
              <a:spLocks noChangeArrowheads="1"/>
            </p:cNvSpPr>
            <p:nvPr/>
          </p:nvSpPr>
          <p:spPr bwMode="auto">
            <a:xfrm>
              <a:off x="1998" y="724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pic>
        <p:nvPicPr>
          <p:cNvPr id="3072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327" y="1090618"/>
            <a:ext cx="276886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0729" name="Text Box 10"/>
          <p:cNvSpPr txBox="1">
            <a:spLocks noChangeArrowheads="1"/>
          </p:cNvSpPr>
          <p:nvPr/>
        </p:nvSpPr>
        <p:spPr bwMode="auto">
          <a:xfrm>
            <a:off x="588170" y="1085854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"/>
          <p:cNvSpPr>
            <a:spLocks noGrp="1" noChangeArrowheads="1"/>
          </p:cNvSpPr>
          <p:nvPr>
            <p:ph type="title"/>
          </p:nvPr>
        </p:nvSpPr>
        <p:spPr>
          <a:xfrm>
            <a:off x="1403350" y="136525"/>
            <a:ext cx="7993592" cy="1327150"/>
          </a:xfrm>
        </p:spPr>
        <p:txBody>
          <a:bodyPr/>
          <a:lstStyle/>
          <a:p>
            <a:pPr>
              <a:lnSpc>
                <a:spcPct val="85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smtClean="0"/>
              <a:t>Outline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96015" y="1557338"/>
            <a:ext cx="8815652" cy="4335462"/>
          </a:xfrm>
        </p:spPr>
        <p:txBody>
          <a:bodyPr/>
          <a:lstStyle/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Introduction</a:t>
            </a:r>
            <a:r>
              <a:rPr lang="es-ES" sz="2800" dirty="0" smtClean="0"/>
              <a:t>, </a:t>
            </a:r>
            <a:r>
              <a:rPr lang="es-ES" sz="2800" dirty="0" err="1" smtClean="0"/>
              <a:t>Presentation</a:t>
            </a:r>
            <a:r>
              <a:rPr lang="es-ES" sz="2800" dirty="0" smtClean="0"/>
              <a:t>, </a:t>
            </a:r>
            <a:r>
              <a:rPr lang="es-ES" sz="2800" dirty="0" err="1" smtClean="0"/>
              <a:t>Goals</a:t>
            </a:r>
            <a:r>
              <a:rPr lang="es-ES" sz="2800" dirty="0" smtClean="0"/>
              <a:t>.</a:t>
            </a:r>
          </a:p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Next</a:t>
            </a:r>
            <a:r>
              <a:rPr lang="es-ES" sz="2800" dirty="0" smtClean="0"/>
              <a:t> </a:t>
            </a:r>
            <a:r>
              <a:rPr lang="es-ES" sz="2800" dirty="0" err="1" smtClean="0"/>
              <a:t>generation</a:t>
            </a:r>
            <a:r>
              <a:rPr lang="es-ES" sz="2800" dirty="0" smtClean="0"/>
              <a:t> </a:t>
            </a:r>
            <a:r>
              <a:rPr lang="es-ES" sz="2800" dirty="0" err="1" smtClean="0"/>
              <a:t>sequencing</a:t>
            </a:r>
            <a:r>
              <a:rPr lang="es-ES" sz="2800" dirty="0" smtClean="0"/>
              <a:t> </a:t>
            </a:r>
            <a:r>
              <a:rPr lang="es-ES" sz="2800" dirty="0" err="1" smtClean="0"/>
              <a:t>technologies</a:t>
            </a:r>
            <a:r>
              <a:rPr lang="es-ES" sz="2800" dirty="0" smtClean="0"/>
              <a:t>.</a:t>
            </a:r>
            <a:endParaRPr lang="es-ES" dirty="0" smtClean="0"/>
          </a:p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Bioinformatics</a:t>
            </a:r>
            <a:r>
              <a:rPr lang="es-ES" sz="2800" dirty="0" smtClean="0"/>
              <a:t> </a:t>
            </a:r>
            <a:r>
              <a:rPr lang="es-ES" sz="2800" dirty="0" err="1" smtClean="0"/>
              <a:t>challenges</a:t>
            </a:r>
            <a:r>
              <a:rPr lang="es-ES" sz="2800" dirty="0" smtClean="0"/>
              <a:t>.</a:t>
            </a:r>
          </a:p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Some</a:t>
            </a:r>
            <a:r>
              <a:rPr lang="es-ES" sz="2800" dirty="0" smtClean="0"/>
              <a:t> </a:t>
            </a:r>
            <a:r>
              <a:rPr lang="es-ES" sz="2800" dirty="0" err="1" smtClean="0"/>
              <a:t>aspects</a:t>
            </a:r>
            <a:r>
              <a:rPr lang="es-ES" sz="2800" dirty="0" smtClean="0"/>
              <a:t> of NGS data </a:t>
            </a:r>
            <a:r>
              <a:rPr lang="es-ES" sz="2800" dirty="0" err="1" smtClean="0"/>
              <a:t>analysis</a:t>
            </a:r>
            <a:r>
              <a:rPr lang="es-ES" sz="2800" dirty="0" smtClean="0"/>
              <a:t>.</a:t>
            </a:r>
            <a:endParaRPr lang="es-ES" dirty="0" smtClean="0"/>
          </a:p>
          <a:p>
            <a:pPr marL="328613" indent="-228600">
              <a:buClr>
                <a:srgbClr val="333333"/>
              </a:buClr>
              <a:buSzPct val="68000"/>
              <a:buFont typeface="Wingdings" pitchFamily="2" charset="2"/>
              <a:buChar char=""/>
              <a:tabLst>
                <a:tab pos="328613" algn="l"/>
                <a:tab pos="441325" algn="l"/>
                <a:tab pos="898525" algn="l"/>
                <a:tab pos="1355725" algn="l"/>
                <a:tab pos="1812925" algn="l"/>
                <a:tab pos="2270125" algn="l"/>
                <a:tab pos="2727325" algn="l"/>
                <a:tab pos="3184525" algn="l"/>
                <a:tab pos="3641725" algn="l"/>
                <a:tab pos="4098925" algn="l"/>
                <a:tab pos="4556125" algn="l"/>
                <a:tab pos="5013325" algn="l"/>
                <a:tab pos="5470525" algn="l"/>
                <a:tab pos="5927725" algn="l"/>
                <a:tab pos="6384925" algn="l"/>
                <a:tab pos="6842125" algn="l"/>
                <a:tab pos="7299325" algn="l"/>
                <a:tab pos="7756525" algn="l"/>
                <a:tab pos="8213725" algn="l"/>
                <a:tab pos="8670925" algn="l"/>
                <a:tab pos="9128125" algn="l"/>
              </a:tabLst>
            </a:pPr>
            <a:r>
              <a:rPr lang="es-ES" sz="2800" dirty="0" err="1" smtClean="0"/>
              <a:t>Conclusions</a:t>
            </a:r>
            <a:r>
              <a:rPr lang="es-ES" sz="2800" dirty="0" smtClean="0"/>
              <a:t> and </a:t>
            </a:r>
            <a:r>
              <a:rPr lang="es-ES" sz="2800" dirty="0" err="1" smtClean="0"/>
              <a:t>perspectives</a:t>
            </a:r>
            <a:endParaRPr lang="es-ES" sz="28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1748" name="Line 3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0483" y="1041400"/>
            <a:ext cx="2008717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5892009" y="1162055"/>
            <a:ext cx="1888331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1757630" y="2470150"/>
            <a:ext cx="188833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856456" y="2762250"/>
            <a:ext cx="4141258" cy="1047750"/>
            <a:chOff x="248" y="1916"/>
            <a:chExt cx="2733" cy="676"/>
          </a:xfrm>
        </p:grpSpPr>
        <p:pic>
          <p:nvPicPr>
            <p:cNvPr id="3176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1765" name="Rectangle 9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3" name="AutoShape 10"/>
          <p:cNvSpPr>
            <a:spLocks noChangeArrowheads="1"/>
          </p:cNvSpPr>
          <p:nvPr/>
        </p:nvSpPr>
        <p:spPr bwMode="auto">
          <a:xfrm rot="3652704">
            <a:off x="3174207" y="2103307"/>
            <a:ext cx="317500" cy="416190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250397" y="1035053"/>
            <a:ext cx="333598" cy="369888"/>
            <a:chOff x="1998" y="724"/>
            <a:chExt cx="218" cy="233"/>
          </a:xfrm>
        </p:grpSpPr>
        <p:sp>
          <p:nvSpPr>
            <p:cNvPr id="31762" name="Oval 12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3" name="Text Box 13"/>
            <p:cNvSpPr txBox="1">
              <a:spLocks noChangeArrowheads="1"/>
            </p:cNvSpPr>
            <p:nvPr/>
          </p:nvSpPr>
          <p:spPr bwMode="auto">
            <a:xfrm>
              <a:off x="1998" y="724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80579" y="2787655"/>
            <a:ext cx="333598" cy="369888"/>
            <a:chOff x="118" y="1756"/>
            <a:chExt cx="218" cy="233"/>
          </a:xfrm>
        </p:grpSpPr>
        <p:sp>
          <p:nvSpPr>
            <p:cNvPr id="31760" name="Oval 15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1" name="Text Box 16"/>
            <p:cNvSpPr txBox="1">
              <a:spLocks noChangeArrowheads="1"/>
            </p:cNvSpPr>
            <p:nvPr/>
          </p:nvSpPr>
          <p:spPr bwMode="auto">
            <a:xfrm>
              <a:off x="118" y="1756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pic>
        <p:nvPicPr>
          <p:cNvPr id="31756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327" y="1090618"/>
            <a:ext cx="276886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1757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009" y="1458918"/>
            <a:ext cx="266567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1758" name="Text Box 19"/>
          <p:cNvSpPr txBox="1">
            <a:spLocks noChangeArrowheads="1"/>
          </p:cNvSpPr>
          <p:nvPr/>
        </p:nvSpPr>
        <p:spPr bwMode="auto">
          <a:xfrm>
            <a:off x="588170" y="1085854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1759" name="Text Box 20"/>
          <p:cNvSpPr txBox="1">
            <a:spLocks noChangeArrowheads="1"/>
          </p:cNvSpPr>
          <p:nvPr/>
        </p:nvSpPr>
        <p:spPr bwMode="auto">
          <a:xfrm>
            <a:off x="576132" y="1466854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2772" name="Line 3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0483" y="1041400"/>
            <a:ext cx="2008717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5892009" y="1162055"/>
            <a:ext cx="1888331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2775" name="Text Box 6"/>
          <p:cNvSpPr txBox="1">
            <a:spLocks noChangeArrowheads="1"/>
          </p:cNvSpPr>
          <p:nvPr/>
        </p:nvSpPr>
        <p:spPr bwMode="auto">
          <a:xfrm>
            <a:off x="1757630" y="2470150"/>
            <a:ext cx="188833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856456" y="2762250"/>
            <a:ext cx="4141258" cy="1047750"/>
            <a:chOff x="248" y="1916"/>
            <a:chExt cx="2733" cy="676"/>
          </a:xfrm>
        </p:grpSpPr>
        <p:pic>
          <p:nvPicPr>
            <p:cNvPr id="32793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2794" name="Rectangle 9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357152" y="2768605"/>
            <a:ext cx="4457700" cy="1096963"/>
            <a:chOff x="3256" y="1920"/>
            <a:chExt cx="2916" cy="691"/>
          </a:xfrm>
        </p:grpSpPr>
        <p:pic>
          <p:nvPicPr>
            <p:cNvPr id="32791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31" y="1972"/>
              <a:ext cx="2841" cy="639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2792" name="Rectangle 12"/>
            <p:cNvSpPr>
              <a:spLocks noChangeArrowheads="1"/>
            </p:cNvSpPr>
            <p:nvPr/>
          </p:nvSpPr>
          <p:spPr bwMode="auto">
            <a:xfrm>
              <a:off x="3256" y="1920"/>
              <a:ext cx="216" cy="1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78" name="Text Box 13"/>
          <p:cNvSpPr txBox="1">
            <a:spLocks noChangeArrowheads="1"/>
          </p:cNvSpPr>
          <p:nvPr/>
        </p:nvSpPr>
        <p:spPr bwMode="auto">
          <a:xfrm>
            <a:off x="6650438" y="2482850"/>
            <a:ext cx="188661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bridge PCR</a:t>
            </a:r>
          </a:p>
        </p:txBody>
      </p:sp>
      <p:sp>
        <p:nvSpPr>
          <p:cNvPr id="32779" name="AutoShape 14"/>
          <p:cNvSpPr>
            <a:spLocks noChangeArrowheads="1"/>
          </p:cNvSpPr>
          <p:nvPr/>
        </p:nvSpPr>
        <p:spPr bwMode="auto">
          <a:xfrm rot="3652704">
            <a:off x="3174207" y="2103307"/>
            <a:ext cx="317500" cy="416190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5"/>
          <p:cNvSpPr>
            <a:spLocks noChangeArrowheads="1"/>
          </p:cNvSpPr>
          <p:nvPr/>
        </p:nvSpPr>
        <p:spPr bwMode="auto">
          <a:xfrm rot="-2971918">
            <a:off x="5900937" y="2142270"/>
            <a:ext cx="317500" cy="414469"/>
          </a:xfrm>
          <a:prstGeom prst="downArrow">
            <a:avLst>
              <a:gd name="adj1" fmla="val 50000"/>
              <a:gd name="adj2" fmla="val 30125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250397" y="1035053"/>
            <a:ext cx="333598" cy="369888"/>
            <a:chOff x="1998" y="724"/>
            <a:chExt cx="218" cy="233"/>
          </a:xfrm>
        </p:grpSpPr>
        <p:sp>
          <p:nvSpPr>
            <p:cNvPr id="32789" name="Oval 17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0" name="Text Box 18"/>
            <p:cNvSpPr txBox="1">
              <a:spLocks noChangeArrowheads="1"/>
            </p:cNvSpPr>
            <p:nvPr/>
          </p:nvSpPr>
          <p:spPr bwMode="auto">
            <a:xfrm>
              <a:off x="1998" y="724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80579" y="2787655"/>
            <a:ext cx="333598" cy="369888"/>
            <a:chOff x="118" y="1756"/>
            <a:chExt cx="218" cy="233"/>
          </a:xfrm>
        </p:grpSpPr>
        <p:sp>
          <p:nvSpPr>
            <p:cNvPr id="32787" name="Oval 20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Text Box 21"/>
            <p:cNvSpPr txBox="1">
              <a:spLocks noChangeArrowheads="1"/>
            </p:cNvSpPr>
            <p:nvPr/>
          </p:nvSpPr>
          <p:spPr bwMode="auto">
            <a:xfrm>
              <a:off x="118" y="1756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pic>
        <p:nvPicPr>
          <p:cNvPr id="32783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0327" y="1090618"/>
            <a:ext cx="276886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2784" name="Picture 2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009" y="1458918"/>
            <a:ext cx="266567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2785" name="Text Box 24"/>
          <p:cNvSpPr txBox="1">
            <a:spLocks noChangeArrowheads="1"/>
          </p:cNvSpPr>
          <p:nvPr/>
        </p:nvSpPr>
        <p:spPr bwMode="auto">
          <a:xfrm>
            <a:off x="588170" y="1085854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2786" name="Text Box 25"/>
          <p:cNvSpPr txBox="1">
            <a:spLocks noChangeArrowheads="1"/>
          </p:cNvSpPr>
          <p:nvPr/>
        </p:nvSpPr>
        <p:spPr bwMode="auto">
          <a:xfrm>
            <a:off x="576132" y="1466854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3796" name="Line 3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0483" y="1041400"/>
            <a:ext cx="2008717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3798" name="Text Box 5"/>
          <p:cNvSpPr txBox="1">
            <a:spLocks noChangeArrowheads="1"/>
          </p:cNvSpPr>
          <p:nvPr/>
        </p:nvSpPr>
        <p:spPr bwMode="auto">
          <a:xfrm>
            <a:off x="5892009" y="1162055"/>
            <a:ext cx="1888331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3799" name="Text Box 6"/>
          <p:cNvSpPr txBox="1">
            <a:spLocks noChangeArrowheads="1"/>
          </p:cNvSpPr>
          <p:nvPr/>
        </p:nvSpPr>
        <p:spPr bwMode="auto">
          <a:xfrm>
            <a:off x="1757630" y="2470150"/>
            <a:ext cx="188833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856456" y="2762250"/>
            <a:ext cx="4141258" cy="1047750"/>
            <a:chOff x="248" y="1916"/>
            <a:chExt cx="2733" cy="676"/>
          </a:xfrm>
        </p:grpSpPr>
        <p:pic>
          <p:nvPicPr>
            <p:cNvPr id="3382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3829" name="Rectangle 9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357152" y="2768605"/>
            <a:ext cx="4457700" cy="1096963"/>
            <a:chOff x="3256" y="1920"/>
            <a:chExt cx="2916" cy="691"/>
          </a:xfrm>
        </p:grpSpPr>
        <p:pic>
          <p:nvPicPr>
            <p:cNvPr id="33826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31" y="1972"/>
              <a:ext cx="2841" cy="639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3827" name="Rectangle 12"/>
            <p:cNvSpPr>
              <a:spLocks noChangeArrowheads="1"/>
            </p:cNvSpPr>
            <p:nvPr/>
          </p:nvSpPr>
          <p:spPr bwMode="auto">
            <a:xfrm>
              <a:off x="3256" y="1920"/>
              <a:ext cx="216" cy="1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6650438" y="2482850"/>
            <a:ext cx="188661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bridge PCR</a:t>
            </a:r>
          </a:p>
        </p:txBody>
      </p:sp>
      <p:sp>
        <p:nvSpPr>
          <p:cNvPr id="33803" name="AutoShape 14"/>
          <p:cNvSpPr>
            <a:spLocks noChangeArrowheads="1"/>
          </p:cNvSpPr>
          <p:nvPr/>
        </p:nvSpPr>
        <p:spPr bwMode="auto">
          <a:xfrm rot="3652704">
            <a:off x="3174207" y="2103307"/>
            <a:ext cx="317500" cy="416190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AutoShape 15"/>
          <p:cNvSpPr>
            <a:spLocks noChangeArrowheads="1"/>
          </p:cNvSpPr>
          <p:nvPr/>
        </p:nvSpPr>
        <p:spPr bwMode="auto">
          <a:xfrm rot="-2971918">
            <a:off x="5900937" y="2142270"/>
            <a:ext cx="317500" cy="414469"/>
          </a:xfrm>
          <a:prstGeom prst="downArrow">
            <a:avLst>
              <a:gd name="adj1" fmla="val 50000"/>
              <a:gd name="adj2" fmla="val 30125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Text Box 17"/>
          <p:cNvSpPr txBox="1">
            <a:spLocks noChangeArrowheads="1"/>
          </p:cNvSpPr>
          <p:nvPr/>
        </p:nvSpPr>
        <p:spPr bwMode="auto">
          <a:xfrm>
            <a:off x="632886" y="4171950"/>
            <a:ext cx="188833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Pyrosequencing</a:t>
            </a:r>
          </a:p>
        </p:txBody>
      </p:sp>
      <p:sp>
        <p:nvSpPr>
          <p:cNvPr id="33806" name="AutoShape 18"/>
          <p:cNvSpPr>
            <a:spLocks noChangeArrowheads="1"/>
          </p:cNvSpPr>
          <p:nvPr/>
        </p:nvSpPr>
        <p:spPr bwMode="auto">
          <a:xfrm rot="3652704">
            <a:off x="1970353" y="3853791"/>
            <a:ext cx="317500" cy="26484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3250397" y="1035053"/>
            <a:ext cx="333598" cy="369888"/>
            <a:chOff x="1998" y="724"/>
            <a:chExt cx="218" cy="233"/>
          </a:xfrm>
        </p:grpSpPr>
        <p:sp>
          <p:nvSpPr>
            <p:cNvPr id="33824" name="Oval 20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5" name="Text Box 21"/>
            <p:cNvSpPr txBox="1">
              <a:spLocks noChangeArrowheads="1"/>
            </p:cNvSpPr>
            <p:nvPr/>
          </p:nvSpPr>
          <p:spPr bwMode="auto">
            <a:xfrm>
              <a:off x="1998" y="724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180579" y="2787655"/>
            <a:ext cx="333598" cy="369888"/>
            <a:chOff x="118" y="1756"/>
            <a:chExt cx="218" cy="233"/>
          </a:xfrm>
        </p:grpSpPr>
        <p:sp>
          <p:nvSpPr>
            <p:cNvPr id="33822" name="Oval 23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3" name="Text Box 24"/>
            <p:cNvSpPr txBox="1">
              <a:spLocks noChangeArrowheads="1"/>
            </p:cNvSpPr>
            <p:nvPr/>
          </p:nvSpPr>
          <p:spPr bwMode="auto">
            <a:xfrm>
              <a:off x="118" y="1756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56502" y="4044956"/>
            <a:ext cx="332242" cy="369888"/>
            <a:chOff x="102" y="2548"/>
            <a:chExt cx="218" cy="233"/>
          </a:xfrm>
        </p:grpSpPr>
        <p:sp>
          <p:nvSpPr>
            <p:cNvPr id="33820" name="Oval 26"/>
            <p:cNvSpPr>
              <a:spLocks noChangeArrowheads="1"/>
            </p:cNvSpPr>
            <p:nvPr/>
          </p:nvSpPr>
          <p:spPr bwMode="auto">
            <a:xfrm>
              <a:off x="104" y="2576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1" name="Text Box 27"/>
            <p:cNvSpPr txBox="1">
              <a:spLocks noChangeArrowheads="1"/>
            </p:cNvSpPr>
            <p:nvPr/>
          </p:nvSpPr>
          <p:spPr bwMode="auto">
            <a:xfrm>
              <a:off x="102" y="2548"/>
              <a:ext cx="204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3</a:t>
              </a:r>
            </a:p>
          </p:txBody>
        </p:sp>
      </p:grpSp>
      <p:pic>
        <p:nvPicPr>
          <p:cNvPr id="33810" name="Picture 2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0327" y="1090618"/>
            <a:ext cx="276886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3811" name="Picture 2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009" y="1458918"/>
            <a:ext cx="266567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3812" name="Picture 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1408" y="1839913"/>
            <a:ext cx="275167" cy="3286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3813" name="Text Box 31"/>
          <p:cNvSpPr txBox="1">
            <a:spLocks noChangeArrowheads="1"/>
          </p:cNvSpPr>
          <p:nvPr/>
        </p:nvSpPr>
        <p:spPr bwMode="auto">
          <a:xfrm>
            <a:off x="588170" y="1085854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3814" name="Text Box 32"/>
          <p:cNvSpPr txBox="1">
            <a:spLocks noChangeArrowheads="1"/>
          </p:cNvSpPr>
          <p:nvPr/>
        </p:nvSpPr>
        <p:spPr bwMode="auto">
          <a:xfrm>
            <a:off x="576132" y="1466854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  <p:sp>
        <p:nvSpPr>
          <p:cNvPr id="33815" name="Text Box 33"/>
          <p:cNvSpPr txBox="1">
            <a:spLocks noChangeArrowheads="1"/>
          </p:cNvSpPr>
          <p:nvPr/>
        </p:nvSpPr>
        <p:spPr bwMode="auto">
          <a:xfrm>
            <a:off x="564094" y="1835153"/>
            <a:ext cx="2037033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Cyclic array sequencing</a:t>
            </a:r>
          </a:p>
        </p:txBody>
      </p:sp>
      <p:sp>
        <p:nvSpPr>
          <p:cNvPr id="33816" name="Rectangle 34"/>
          <p:cNvSpPr>
            <a:spLocks noChangeArrowheads="1"/>
          </p:cNvSpPr>
          <p:nvPr/>
        </p:nvSpPr>
        <p:spPr bwMode="auto">
          <a:xfrm>
            <a:off x="0" y="5715000"/>
            <a:ext cx="9906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3817" name="Picture 3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6123" y="4646618"/>
            <a:ext cx="2576248" cy="17684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3818" name="Text Box 38"/>
          <p:cNvSpPr txBox="1">
            <a:spLocks noChangeArrowheads="1"/>
          </p:cNvSpPr>
          <p:nvPr/>
        </p:nvSpPr>
        <p:spPr bwMode="auto">
          <a:xfrm>
            <a:off x="495300" y="6400805"/>
            <a:ext cx="2111904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454 sequencing</a:t>
            </a:r>
          </a:p>
        </p:txBody>
      </p:sp>
      <p:sp>
        <p:nvSpPr>
          <p:cNvPr id="33819" name="AutoShape 39"/>
          <p:cNvSpPr>
            <a:spLocks noChangeArrowheads="1"/>
          </p:cNvSpPr>
          <p:nvPr/>
        </p:nvSpPr>
        <p:spPr bwMode="auto">
          <a:xfrm>
            <a:off x="232175" y="4559300"/>
            <a:ext cx="2691473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ChangeArrowheads="1"/>
          </p:cNvSpPr>
          <p:nvPr/>
        </p:nvSpPr>
        <p:spPr bwMode="auto">
          <a:xfrm>
            <a:off x="0" y="5715000"/>
            <a:ext cx="9906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4821" name="Line 4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482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0483" y="1041400"/>
            <a:ext cx="2008717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4823" name="Text Box 6"/>
          <p:cNvSpPr txBox="1">
            <a:spLocks noChangeArrowheads="1"/>
          </p:cNvSpPr>
          <p:nvPr/>
        </p:nvSpPr>
        <p:spPr bwMode="auto">
          <a:xfrm>
            <a:off x="5892009" y="1162055"/>
            <a:ext cx="1888331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1757630" y="2470150"/>
            <a:ext cx="188833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56456" y="2762250"/>
            <a:ext cx="4141258" cy="1047750"/>
            <a:chOff x="248" y="1916"/>
            <a:chExt cx="2733" cy="676"/>
          </a:xfrm>
        </p:grpSpPr>
        <p:pic>
          <p:nvPicPr>
            <p:cNvPr id="348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4858" name="Rectangle 10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357152" y="2768605"/>
            <a:ext cx="4457700" cy="1096963"/>
            <a:chOff x="3256" y="1920"/>
            <a:chExt cx="2916" cy="691"/>
          </a:xfrm>
        </p:grpSpPr>
        <p:pic>
          <p:nvPicPr>
            <p:cNvPr id="34855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31" y="1972"/>
              <a:ext cx="2841" cy="639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4856" name="Rectangle 13"/>
            <p:cNvSpPr>
              <a:spLocks noChangeArrowheads="1"/>
            </p:cNvSpPr>
            <p:nvPr/>
          </p:nvSpPr>
          <p:spPr bwMode="auto">
            <a:xfrm>
              <a:off x="3256" y="1920"/>
              <a:ext cx="216" cy="1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827" name="Text Box 14"/>
          <p:cNvSpPr txBox="1">
            <a:spLocks noChangeArrowheads="1"/>
          </p:cNvSpPr>
          <p:nvPr/>
        </p:nvSpPr>
        <p:spPr bwMode="auto">
          <a:xfrm>
            <a:off x="6650438" y="2482850"/>
            <a:ext cx="188661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bridge PCR</a:t>
            </a:r>
          </a:p>
        </p:txBody>
      </p:sp>
      <p:sp>
        <p:nvSpPr>
          <p:cNvPr id="34828" name="AutoShape 15"/>
          <p:cNvSpPr>
            <a:spLocks noChangeArrowheads="1"/>
          </p:cNvSpPr>
          <p:nvPr/>
        </p:nvSpPr>
        <p:spPr bwMode="auto">
          <a:xfrm rot="3652704">
            <a:off x="3174207" y="2103307"/>
            <a:ext cx="317500" cy="416190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6"/>
          <p:cNvSpPr>
            <a:spLocks noChangeArrowheads="1"/>
          </p:cNvSpPr>
          <p:nvPr/>
        </p:nvSpPr>
        <p:spPr bwMode="auto">
          <a:xfrm rot="-2971918">
            <a:off x="5900937" y="2142270"/>
            <a:ext cx="317500" cy="414469"/>
          </a:xfrm>
          <a:prstGeom prst="downArrow">
            <a:avLst>
              <a:gd name="adj1" fmla="val 50000"/>
              <a:gd name="adj2" fmla="val 30125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4830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4353" y="4589463"/>
            <a:ext cx="2823898" cy="175736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4831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6123" y="4646618"/>
            <a:ext cx="2576248" cy="17684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4832" name="Text Box 19"/>
          <p:cNvSpPr txBox="1">
            <a:spLocks noChangeArrowheads="1"/>
          </p:cNvSpPr>
          <p:nvPr/>
        </p:nvSpPr>
        <p:spPr bwMode="auto">
          <a:xfrm>
            <a:off x="495300" y="6400805"/>
            <a:ext cx="2111904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454 sequencing</a:t>
            </a:r>
          </a:p>
        </p:txBody>
      </p:sp>
      <p:sp>
        <p:nvSpPr>
          <p:cNvPr id="34833" name="Text Box 20"/>
          <p:cNvSpPr txBox="1">
            <a:spLocks noChangeArrowheads="1"/>
          </p:cNvSpPr>
          <p:nvPr/>
        </p:nvSpPr>
        <p:spPr bwMode="auto">
          <a:xfrm>
            <a:off x="3652840" y="6394455"/>
            <a:ext cx="1888331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SOLiD platform</a:t>
            </a:r>
          </a:p>
        </p:txBody>
      </p:sp>
      <p:sp>
        <p:nvSpPr>
          <p:cNvPr id="34834" name="Text Box 21"/>
          <p:cNvSpPr txBox="1">
            <a:spLocks noChangeArrowheads="1"/>
          </p:cNvSpPr>
          <p:nvPr/>
        </p:nvSpPr>
        <p:spPr bwMode="auto">
          <a:xfrm>
            <a:off x="632886" y="4171950"/>
            <a:ext cx="188833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Pyrosequencing</a:t>
            </a:r>
          </a:p>
        </p:txBody>
      </p:sp>
      <p:sp>
        <p:nvSpPr>
          <p:cNvPr id="34835" name="Text Box 22"/>
          <p:cNvSpPr txBox="1">
            <a:spLocks noChangeArrowheads="1"/>
          </p:cNvSpPr>
          <p:nvPr/>
        </p:nvSpPr>
        <p:spPr bwMode="auto">
          <a:xfrm>
            <a:off x="3176456" y="4171950"/>
            <a:ext cx="2462742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Sequencing-by-ligation</a:t>
            </a:r>
          </a:p>
        </p:txBody>
      </p:sp>
      <p:sp>
        <p:nvSpPr>
          <p:cNvPr id="34836" name="AutoShape 23"/>
          <p:cNvSpPr>
            <a:spLocks noChangeArrowheads="1"/>
          </p:cNvSpPr>
          <p:nvPr/>
        </p:nvSpPr>
        <p:spPr bwMode="auto">
          <a:xfrm rot="3652704">
            <a:off x="1970353" y="3853791"/>
            <a:ext cx="317500" cy="26484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AutoShape 24"/>
          <p:cNvSpPr>
            <a:spLocks noChangeArrowheads="1"/>
          </p:cNvSpPr>
          <p:nvPr/>
        </p:nvSpPr>
        <p:spPr bwMode="auto">
          <a:xfrm rot="-1941593">
            <a:off x="3664879" y="3860800"/>
            <a:ext cx="304403" cy="2746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AutoShape 25"/>
          <p:cNvSpPr>
            <a:spLocks noChangeArrowheads="1"/>
          </p:cNvSpPr>
          <p:nvPr/>
        </p:nvSpPr>
        <p:spPr bwMode="auto">
          <a:xfrm>
            <a:off x="232175" y="4559300"/>
            <a:ext cx="2691473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AutoShape 26"/>
          <p:cNvSpPr>
            <a:spLocks noChangeArrowheads="1"/>
          </p:cNvSpPr>
          <p:nvPr/>
        </p:nvSpPr>
        <p:spPr bwMode="auto">
          <a:xfrm>
            <a:off x="3130023" y="4559300"/>
            <a:ext cx="2691475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3250397" y="1035053"/>
            <a:ext cx="333598" cy="369888"/>
            <a:chOff x="1998" y="724"/>
            <a:chExt cx="218" cy="233"/>
          </a:xfrm>
        </p:grpSpPr>
        <p:sp>
          <p:nvSpPr>
            <p:cNvPr id="34853" name="Oval 28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4" name="Text Box 29"/>
            <p:cNvSpPr txBox="1">
              <a:spLocks noChangeArrowheads="1"/>
            </p:cNvSpPr>
            <p:nvPr/>
          </p:nvSpPr>
          <p:spPr bwMode="auto">
            <a:xfrm>
              <a:off x="1998" y="724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80579" y="2787655"/>
            <a:ext cx="333598" cy="369888"/>
            <a:chOff x="118" y="1756"/>
            <a:chExt cx="218" cy="233"/>
          </a:xfrm>
        </p:grpSpPr>
        <p:sp>
          <p:nvSpPr>
            <p:cNvPr id="34851" name="Oval 31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2" name="Text Box 32"/>
            <p:cNvSpPr txBox="1">
              <a:spLocks noChangeArrowheads="1"/>
            </p:cNvSpPr>
            <p:nvPr/>
          </p:nvSpPr>
          <p:spPr bwMode="auto">
            <a:xfrm>
              <a:off x="118" y="1756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156502" y="4044956"/>
            <a:ext cx="332242" cy="369888"/>
            <a:chOff x="102" y="2548"/>
            <a:chExt cx="218" cy="233"/>
          </a:xfrm>
        </p:grpSpPr>
        <p:sp>
          <p:nvSpPr>
            <p:cNvPr id="34849" name="Oval 34"/>
            <p:cNvSpPr>
              <a:spLocks noChangeArrowheads="1"/>
            </p:cNvSpPr>
            <p:nvPr/>
          </p:nvSpPr>
          <p:spPr bwMode="auto">
            <a:xfrm>
              <a:off x="104" y="2576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0" name="Text Box 35"/>
            <p:cNvSpPr txBox="1">
              <a:spLocks noChangeArrowheads="1"/>
            </p:cNvSpPr>
            <p:nvPr/>
          </p:nvSpPr>
          <p:spPr bwMode="auto">
            <a:xfrm>
              <a:off x="102" y="2548"/>
              <a:ext cx="204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3</a:t>
              </a:r>
            </a:p>
          </p:txBody>
        </p:sp>
      </p:grpSp>
      <p:pic>
        <p:nvPicPr>
          <p:cNvPr id="34843" name="Picture 3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0327" y="1090618"/>
            <a:ext cx="276886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4844" name="Picture 3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0009" y="1458918"/>
            <a:ext cx="266567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4845" name="Picture 3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1408" y="1839913"/>
            <a:ext cx="275167" cy="3286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4846" name="Text Box 39"/>
          <p:cNvSpPr txBox="1">
            <a:spLocks noChangeArrowheads="1"/>
          </p:cNvSpPr>
          <p:nvPr/>
        </p:nvSpPr>
        <p:spPr bwMode="auto">
          <a:xfrm>
            <a:off x="588170" y="1085854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4847" name="Text Box 40"/>
          <p:cNvSpPr txBox="1">
            <a:spLocks noChangeArrowheads="1"/>
          </p:cNvSpPr>
          <p:nvPr/>
        </p:nvSpPr>
        <p:spPr bwMode="auto">
          <a:xfrm>
            <a:off x="576132" y="1466854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  <p:sp>
        <p:nvSpPr>
          <p:cNvPr id="34848" name="Text Box 41"/>
          <p:cNvSpPr txBox="1">
            <a:spLocks noChangeArrowheads="1"/>
          </p:cNvSpPr>
          <p:nvPr/>
        </p:nvSpPr>
        <p:spPr bwMode="auto">
          <a:xfrm>
            <a:off x="564094" y="1835153"/>
            <a:ext cx="2037033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Cyclic array sequencing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5715000"/>
            <a:ext cx="99060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171979" y="127000"/>
            <a:ext cx="9734021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_tradnl" sz="3600" b="0">
                <a:solidFill>
                  <a:schemeClr val="tx1"/>
                </a:solidFill>
                <a:latin typeface="Tahoma" pitchFamily="34" charset="0"/>
              </a:rPr>
              <a:t>Next-generation DNA sequencing</a:t>
            </a:r>
          </a:p>
        </p:txBody>
      </p:sp>
      <p:sp>
        <p:nvSpPr>
          <p:cNvPr id="35845" name="Line 4"/>
          <p:cNvSpPr>
            <a:spLocks noChangeShapeType="1"/>
          </p:cNvSpPr>
          <p:nvPr/>
        </p:nvSpPr>
        <p:spPr bwMode="auto">
          <a:xfrm>
            <a:off x="196059" y="906463"/>
            <a:ext cx="9470893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a-ES"/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0483" y="1041400"/>
            <a:ext cx="2008717" cy="11128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5892009" y="1162055"/>
            <a:ext cx="1888331" cy="10699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DNA fragmentation</a:t>
            </a:r>
          </a:p>
          <a:p>
            <a:pPr algn="just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and in vitro adaptor ligation</a:t>
            </a:r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1757630" y="2470150"/>
            <a:ext cx="188833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emulsion PCR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56456" y="2762250"/>
            <a:ext cx="4141258" cy="1047750"/>
            <a:chOff x="248" y="1916"/>
            <a:chExt cx="2733" cy="676"/>
          </a:xfrm>
        </p:grpSpPr>
        <p:pic>
          <p:nvPicPr>
            <p:cNvPr id="35886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" y="1916"/>
              <a:ext cx="2698" cy="676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5887" name="Rectangle 10"/>
            <p:cNvSpPr>
              <a:spLocks noChangeArrowheads="1"/>
            </p:cNvSpPr>
            <p:nvPr/>
          </p:nvSpPr>
          <p:spPr bwMode="auto">
            <a:xfrm>
              <a:off x="248" y="1984"/>
              <a:ext cx="160" cy="12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357152" y="2768605"/>
            <a:ext cx="4457700" cy="1096963"/>
            <a:chOff x="3256" y="1920"/>
            <a:chExt cx="2916" cy="691"/>
          </a:xfrm>
        </p:grpSpPr>
        <p:pic>
          <p:nvPicPr>
            <p:cNvPr id="35884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31" y="1972"/>
              <a:ext cx="2841" cy="639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5885" name="Rectangle 13"/>
            <p:cNvSpPr>
              <a:spLocks noChangeArrowheads="1"/>
            </p:cNvSpPr>
            <p:nvPr/>
          </p:nvSpPr>
          <p:spPr bwMode="auto">
            <a:xfrm>
              <a:off x="3256" y="1920"/>
              <a:ext cx="216" cy="1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1" name="Text Box 14"/>
          <p:cNvSpPr txBox="1">
            <a:spLocks noChangeArrowheads="1"/>
          </p:cNvSpPr>
          <p:nvPr/>
        </p:nvSpPr>
        <p:spPr bwMode="auto">
          <a:xfrm>
            <a:off x="6650438" y="2482850"/>
            <a:ext cx="188661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bridge PCR</a:t>
            </a:r>
          </a:p>
        </p:txBody>
      </p:sp>
      <p:sp>
        <p:nvSpPr>
          <p:cNvPr id="35852" name="AutoShape 15"/>
          <p:cNvSpPr>
            <a:spLocks noChangeArrowheads="1"/>
          </p:cNvSpPr>
          <p:nvPr/>
        </p:nvSpPr>
        <p:spPr bwMode="auto">
          <a:xfrm rot="3652704">
            <a:off x="3174207" y="2103307"/>
            <a:ext cx="317500" cy="416190"/>
          </a:xfrm>
          <a:prstGeom prst="downArrow">
            <a:avLst>
              <a:gd name="adj1" fmla="val 50000"/>
              <a:gd name="adj2" fmla="val 3025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AutoShape 16"/>
          <p:cNvSpPr>
            <a:spLocks noChangeArrowheads="1"/>
          </p:cNvSpPr>
          <p:nvPr/>
        </p:nvSpPr>
        <p:spPr bwMode="auto">
          <a:xfrm rot="-2971918">
            <a:off x="5900937" y="2142270"/>
            <a:ext cx="317500" cy="414469"/>
          </a:xfrm>
          <a:prstGeom prst="downArrow">
            <a:avLst>
              <a:gd name="adj1" fmla="val 50000"/>
              <a:gd name="adj2" fmla="val 30125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5854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4353" y="4589463"/>
            <a:ext cx="2823898" cy="175736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5855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6123" y="4646618"/>
            <a:ext cx="2576248" cy="17684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5856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46031" y="4537080"/>
            <a:ext cx="2657079" cy="18399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5857" name="Text Box 21"/>
          <p:cNvSpPr txBox="1">
            <a:spLocks noChangeArrowheads="1"/>
          </p:cNvSpPr>
          <p:nvPr/>
        </p:nvSpPr>
        <p:spPr bwMode="auto">
          <a:xfrm>
            <a:off x="6368389" y="6407155"/>
            <a:ext cx="2414588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Solexa technology</a:t>
            </a:r>
          </a:p>
        </p:txBody>
      </p:sp>
      <p:sp>
        <p:nvSpPr>
          <p:cNvPr id="35858" name="Text Box 22"/>
          <p:cNvSpPr txBox="1">
            <a:spLocks noChangeArrowheads="1"/>
          </p:cNvSpPr>
          <p:nvPr/>
        </p:nvSpPr>
        <p:spPr bwMode="auto">
          <a:xfrm>
            <a:off x="3652840" y="6394455"/>
            <a:ext cx="1888331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SOLiD platform</a:t>
            </a:r>
          </a:p>
        </p:txBody>
      </p:sp>
      <p:sp>
        <p:nvSpPr>
          <p:cNvPr id="35859" name="Text Box 23"/>
          <p:cNvSpPr txBox="1">
            <a:spLocks noChangeArrowheads="1"/>
          </p:cNvSpPr>
          <p:nvPr/>
        </p:nvSpPr>
        <p:spPr bwMode="auto">
          <a:xfrm>
            <a:off x="632886" y="4171950"/>
            <a:ext cx="1888331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Pyrosequencing</a:t>
            </a:r>
          </a:p>
        </p:txBody>
      </p:sp>
      <p:sp>
        <p:nvSpPr>
          <p:cNvPr id="35860" name="Text Box 24"/>
          <p:cNvSpPr txBox="1">
            <a:spLocks noChangeArrowheads="1"/>
          </p:cNvSpPr>
          <p:nvPr/>
        </p:nvSpPr>
        <p:spPr bwMode="auto">
          <a:xfrm>
            <a:off x="3176456" y="4171950"/>
            <a:ext cx="2462742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Sequencing-by-ligation</a:t>
            </a:r>
          </a:p>
        </p:txBody>
      </p:sp>
      <p:sp>
        <p:nvSpPr>
          <p:cNvPr id="35861" name="Text Box 25"/>
          <p:cNvSpPr txBox="1">
            <a:spLocks noChangeArrowheads="1"/>
          </p:cNvSpPr>
          <p:nvPr/>
        </p:nvSpPr>
        <p:spPr bwMode="auto">
          <a:xfrm>
            <a:off x="6191250" y="4171950"/>
            <a:ext cx="2909888" cy="3365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 b="0">
                <a:solidFill>
                  <a:schemeClr val="tx1"/>
                </a:solidFill>
                <a:latin typeface="Tahoma" pitchFamily="34" charset="0"/>
              </a:rPr>
              <a:t>Sequencing-by-synthesis</a:t>
            </a:r>
          </a:p>
        </p:txBody>
      </p:sp>
      <p:sp>
        <p:nvSpPr>
          <p:cNvPr id="35862" name="AutoShape 26"/>
          <p:cNvSpPr>
            <a:spLocks noChangeArrowheads="1"/>
          </p:cNvSpPr>
          <p:nvPr/>
        </p:nvSpPr>
        <p:spPr bwMode="auto">
          <a:xfrm rot="3652704">
            <a:off x="1970353" y="3853791"/>
            <a:ext cx="317500" cy="26484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AutoShape 27"/>
          <p:cNvSpPr>
            <a:spLocks noChangeArrowheads="1"/>
          </p:cNvSpPr>
          <p:nvPr/>
        </p:nvSpPr>
        <p:spPr bwMode="auto">
          <a:xfrm rot="-1941593">
            <a:off x="3664879" y="3860800"/>
            <a:ext cx="304403" cy="2746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AutoShape 28"/>
          <p:cNvSpPr>
            <a:spLocks noChangeArrowheads="1"/>
          </p:cNvSpPr>
          <p:nvPr/>
        </p:nvSpPr>
        <p:spPr bwMode="auto">
          <a:xfrm>
            <a:off x="232175" y="4559300"/>
            <a:ext cx="2691473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AutoShape 29"/>
          <p:cNvSpPr>
            <a:spLocks noChangeArrowheads="1"/>
          </p:cNvSpPr>
          <p:nvPr/>
        </p:nvSpPr>
        <p:spPr bwMode="auto">
          <a:xfrm>
            <a:off x="7467338" y="3860800"/>
            <a:ext cx="306123" cy="2746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700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AutoShape 30"/>
          <p:cNvSpPr>
            <a:spLocks noChangeArrowheads="1"/>
          </p:cNvSpPr>
          <p:nvPr/>
        </p:nvSpPr>
        <p:spPr bwMode="auto">
          <a:xfrm>
            <a:off x="3130023" y="4559300"/>
            <a:ext cx="2691475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AutoShape 31"/>
          <p:cNvSpPr>
            <a:spLocks noChangeArrowheads="1"/>
          </p:cNvSpPr>
          <p:nvPr/>
        </p:nvSpPr>
        <p:spPr bwMode="auto">
          <a:xfrm>
            <a:off x="6199852" y="4546600"/>
            <a:ext cx="2691473" cy="18034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3250397" y="1035053"/>
            <a:ext cx="333598" cy="369888"/>
            <a:chOff x="1998" y="724"/>
            <a:chExt cx="218" cy="233"/>
          </a:xfrm>
        </p:grpSpPr>
        <p:sp>
          <p:nvSpPr>
            <p:cNvPr id="35882" name="Oval 33"/>
            <p:cNvSpPr>
              <a:spLocks noChangeArrowheads="1"/>
            </p:cNvSpPr>
            <p:nvPr/>
          </p:nvSpPr>
          <p:spPr bwMode="auto">
            <a:xfrm>
              <a:off x="2000" y="752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3" name="Text Box 34"/>
            <p:cNvSpPr txBox="1">
              <a:spLocks noChangeArrowheads="1"/>
            </p:cNvSpPr>
            <p:nvPr/>
          </p:nvSpPr>
          <p:spPr bwMode="auto">
            <a:xfrm>
              <a:off x="1998" y="724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1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180579" y="2787655"/>
            <a:ext cx="333598" cy="369888"/>
            <a:chOff x="118" y="1756"/>
            <a:chExt cx="218" cy="233"/>
          </a:xfrm>
        </p:grpSpPr>
        <p:sp>
          <p:nvSpPr>
            <p:cNvPr id="35880" name="Oval 36"/>
            <p:cNvSpPr>
              <a:spLocks noChangeArrowheads="1"/>
            </p:cNvSpPr>
            <p:nvPr/>
          </p:nvSpPr>
          <p:spPr bwMode="auto">
            <a:xfrm>
              <a:off x="120" y="1784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Text Box 37"/>
            <p:cNvSpPr txBox="1">
              <a:spLocks noChangeArrowheads="1"/>
            </p:cNvSpPr>
            <p:nvPr/>
          </p:nvSpPr>
          <p:spPr bwMode="auto">
            <a:xfrm>
              <a:off x="118" y="1756"/>
              <a:ext cx="203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2</a:t>
              </a: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156502" y="4044956"/>
            <a:ext cx="332242" cy="369888"/>
            <a:chOff x="102" y="2548"/>
            <a:chExt cx="218" cy="233"/>
          </a:xfrm>
        </p:grpSpPr>
        <p:sp>
          <p:nvSpPr>
            <p:cNvPr id="35878" name="Oval 39"/>
            <p:cNvSpPr>
              <a:spLocks noChangeArrowheads="1"/>
            </p:cNvSpPr>
            <p:nvPr/>
          </p:nvSpPr>
          <p:spPr bwMode="auto">
            <a:xfrm>
              <a:off x="104" y="2576"/>
              <a:ext cx="216" cy="2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9" name="Text Box 40"/>
            <p:cNvSpPr txBox="1">
              <a:spLocks noChangeArrowheads="1"/>
            </p:cNvSpPr>
            <p:nvPr/>
          </p:nvSpPr>
          <p:spPr bwMode="auto">
            <a:xfrm>
              <a:off x="102" y="2548"/>
              <a:ext cx="204" cy="233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00000"/>
                </a:lnSpc>
                <a:buClrTx/>
                <a:buSzTx/>
                <a:buFontTx/>
                <a:buNone/>
              </a:pPr>
              <a:r>
                <a:rPr lang="es-ES">
                  <a:solidFill>
                    <a:schemeClr val="tx1"/>
                  </a:solidFill>
                  <a:latin typeface="Tahoma" pitchFamily="34" charset="0"/>
                </a:rPr>
                <a:t>3</a:t>
              </a:r>
            </a:p>
          </p:txBody>
        </p:sp>
      </p:grpSp>
      <p:pic>
        <p:nvPicPr>
          <p:cNvPr id="35871" name="Picture 4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0327" y="1090618"/>
            <a:ext cx="276886" cy="3206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5872" name="Picture 4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0009" y="1458918"/>
            <a:ext cx="266567" cy="3381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35873" name="Picture 4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1408" y="1839913"/>
            <a:ext cx="275167" cy="32861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35874" name="Text Box 44"/>
          <p:cNvSpPr txBox="1">
            <a:spLocks noChangeArrowheads="1"/>
          </p:cNvSpPr>
          <p:nvPr/>
        </p:nvSpPr>
        <p:spPr bwMode="auto">
          <a:xfrm>
            <a:off x="588170" y="1085854"/>
            <a:ext cx="1686039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Library preparation</a:t>
            </a:r>
          </a:p>
        </p:txBody>
      </p:sp>
      <p:sp>
        <p:nvSpPr>
          <p:cNvPr id="35875" name="Text Box 45"/>
          <p:cNvSpPr txBox="1">
            <a:spLocks noChangeArrowheads="1"/>
          </p:cNvSpPr>
          <p:nvPr/>
        </p:nvSpPr>
        <p:spPr bwMode="auto">
          <a:xfrm>
            <a:off x="576132" y="1466854"/>
            <a:ext cx="1727268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Clonal amplification</a:t>
            </a:r>
          </a:p>
        </p:txBody>
      </p:sp>
      <p:sp>
        <p:nvSpPr>
          <p:cNvPr id="35876" name="Text Box 46"/>
          <p:cNvSpPr txBox="1">
            <a:spLocks noChangeArrowheads="1"/>
          </p:cNvSpPr>
          <p:nvPr/>
        </p:nvSpPr>
        <p:spPr bwMode="auto">
          <a:xfrm>
            <a:off x="564094" y="1835153"/>
            <a:ext cx="2037033" cy="30777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400" b="0">
                <a:solidFill>
                  <a:schemeClr val="tx1"/>
                </a:solidFill>
                <a:latin typeface="Tahoma" pitchFamily="34" charset="0"/>
              </a:rPr>
              <a:t>Cyclic array sequencing</a:t>
            </a:r>
          </a:p>
        </p:txBody>
      </p:sp>
      <p:sp>
        <p:nvSpPr>
          <p:cNvPr id="35877" name="Text Box 47"/>
          <p:cNvSpPr txBox="1">
            <a:spLocks noChangeArrowheads="1"/>
          </p:cNvSpPr>
          <p:nvPr/>
        </p:nvSpPr>
        <p:spPr bwMode="auto">
          <a:xfrm>
            <a:off x="495300" y="6400805"/>
            <a:ext cx="2111904" cy="3667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buClrTx/>
              <a:buSzTx/>
              <a:buFontTx/>
              <a:buNone/>
            </a:pPr>
            <a:r>
              <a:rPr lang="es-ES" sz="1800" b="0">
                <a:solidFill>
                  <a:schemeClr val="tx1"/>
                </a:solidFill>
                <a:latin typeface="Tahoma" pitchFamily="34" charset="0"/>
              </a:rPr>
              <a:t>454 sequencing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Next next generation sequencing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12751" y="1219200"/>
            <a:ext cx="4368271" cy="463708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lang="es-ES" sz="2800" smtClean="0">
                <a:cs typeface="Arial" charset="0"/>
              </a:rPr>
              <a:t>Pacific Biosystems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2400" smtClean="0">
                <a:cs typeface="Arial" charset="0"/>
              </a:rPr>
              <a:t>Real time DNA synthesis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2400" smtClean="0">
                <a:cs typeface="Arial" charset="0"/>
              </a:rPr>
              <a:t>Up to 12000nt (?)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2400" smtClean="0">
                <a:cs typeface="Arial" charset="0"/>
              </a:rPr>
              <a:t>50 bases/second (?)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endParaRPr lang="es-ES" sz="2400" smtClean="0"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lang="es-ES" sz="2800" smtClean="0">
                <a:cs typeface="Arial" charset="0"/>
              </a:rPr>
              <a:t>Promises delivery of human genome in minutes?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2400" smtClean="0">
                <a:cs typeface="Arial" charset="0"/>
              </a:rPr>
              <a:t>Company on track for 2013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endParaRPr lang="es-ES" sz="2400" smtClean="0">
              <a:cs typeface="Arial" charset="0"/>
            </a:endParaRPr>
          </a:p>
        </p:txBody>
      </p:sp>
      <p:pic>
        <p:nvPicPr>
          <p:cNvPr id="3686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35550" y="1143000"/>
            <a:ext cx="4369991" cy="46370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8 CuadroTexto"/>
          <p:cNvSpPr txBox="1">
            <a:spLocks noChangeArrowheads="1"/>
          </p:cNvSpPr>
          <p:nvPr/>
        </p:nvSpPr>
        <p:spPr bwMode="auto">
          <a:xfrm>
            <a:off x="428625" y="1238250"/>
            <a:ext cx="1889125" cy="24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000" b="1" u="none"/>
              <a:t>1. </a:t>
            </a:r>
            <a:r>
              <a:rPr lang="es-ES" sz="1100" b="1" u="none"/>
              <a:t>Fragmentación</a:t>
            </a:r>
            <a:r>
              <a:rPr lang="es-ES" sz="1000" b="1" u="none"/>
              <a:t> de DNA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86" b="79745"/>
          <a:stretch>
            <a:fillRect/>
          </a:stretch>
        </p:blipFill>
        <p:spPr bwMode="auto">
          <a:xfrm>
            <a:off x="755650" y="1573214"/>
            <a:ext cx="1762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8 CuadroTexto"/>
          <p:cNvSpPr txBox="1">
            <a:spLocks noChangeArrowheads="1"/>
          </p:cNvSpPr>
          <p:nvPr/>
        </p:nvSpPr>
        <p:spPr bwMode="auto">
          <a:xfrm>
            <a:off x="6461125" y="1219202"/>
            <a:ext cx="2000250" cy="24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1. Fragmentación de DNA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86" b="79745"/>
          <a:stretch>
            <a:fillRect/>
          </a:stretch>
        </p:blipFill>
        <p:spPr bwMode="auto">
          <a:xfrm>
            <a:off x="4289428" y="1573214"/>
            <a:ext cx="1762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0 CuadroTexto"/>
          <p:cNvSpPr txBox="1">
            <a:spLocks noChangeArrowheads="1"/>
          </p:cNvSpPr>
          <p:nvPr/>
        </p:nvSpPr>
        <p:spPr bwMode="auto">
          <a:xfrm>
            <a:off x="428625" y="2271716"/>
            <a:ext cx="2890838" cy="56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2.Clonaje en Vectores; Transformación Bacterias; crecimiento y aislamiento vector DNA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779" t="23161" r="13889" b="60490"/>
          <a:stretch>
            <a:fillRect/>
          </a:stretch>
        </p:blipFill>
        <p:spPr bwMode="auto">
          <a:xfrm>
            <a:off x="2738438" y="2871792"/>
            <a:ext cx="509587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1147765" y="2909888"/>
            <a:ext cx="177800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576263" y="2909888"/>
            <a:ext cx="177800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862013" y="2909888"/>
            <a:ext cx="177800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1433515" y="2909888"/>
            <a:ext cx="177800" cy="19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714375" y="3143254"/>
            <a:ext cx="1778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928689" y="3143254"/>
            <a:ext cx="1778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t="23161" r="58333" b="60490"/>
          <a:stretch>
            <a:fillRect/>
          </a:stretch>
        </p:blipFill>
        <p:spPr bwMode="auto">
          <a:xfrm>
            <a:off x="1143002" y="3143254"/>
            <a:ext cx="1778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31 Grupo"/>
          <p:cNvGrpSpPr>
            <a:grpSpLocks/>
          </p:cNvGrpSpPr>
          <p:nvPr/>
        </p:nvGrpSpPr>
        <p:grpSpPr bwMode="auto">
          <a:xfrm>
            <a:off x="1928813" y="2928942"/>
            <a:ext cx="212726" cy="147637"/>
            <a:chOff x="4857752" y="2571744"/>
            <a:chExt cx="785818" cy="428628"/>
          </a:xfrm>
        </p:grpSpPr>
        <p:sp>
          <p:nvSpPr>
            <p:cNvPr id="17" name="29 Rectángulo redondeado"/>
            <p:cNvSpPr>
              <a:spLocks noChangeArrowheads="1"/>
            </p:cNvSpPr>
            <p:nvPr/>
          </p:nvSpPr>
          <p:spPr bwMode="auto">
            <a:xfrm>
              <a:off x="4857752" y="2571744"/>
              <a:ext cx="785818" cy="4286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ca-ES" sz="1000" u="none"/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111" t="23161" r="58333" b="60490"/>
            <a:stretch>
              <a:fillRect/>
            </a:stretch>
          </p:blipFill>
          <p:spPr bwMode="auto">
            <a:xfrm>
              <a:off x="4929190" y="2617782"/>
              <a:ext cx="315782" cy="34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9" name="28 Conector recto de flecha"/>
          <p:cNvCxnSpPr>
            <a:cxnSpLocks noChangeShapeType="1"/>
          </p:cNvCxnSpPr>
          <p:nvPr/>
        </p:nvCxnSpPr>
        <p:spPr bwMode="auto">
          <a:xfrm>
            <a:off x="1571627" y="3143250"/>
            <a:ext cx="203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6" name="32 Grupo"/>
          <p:cNvGrpSpPr>
            <a:grpSpLocks/>
          </p:cNvGrpSpPr>
          <p:nvPr/>
        </p:nvGrpSpPr>
        <p:grpSpPr bwMode="auto">
          <a:xfrm>
            <a:off x="2214563" y="2967042"/>
            <a:ext cx="212726" cy="147637"/>
            <a:chOff x="4857752" y="2571744"/>
            <a:chExt cx="785818" cy="428628"/>
          </a:xfrm>
        </p:grpSpPr>
        <p:sp>
          <p:nvSpPr>
            <p:cNvPr id="21" name="33 Rectángulo redondeado"/>
            <p:cNvSpPr>
              <a:spLocks noChangeArrowheads="1"/>
            </p:cNvSpPr>
            <p:nvPr/>
          </p:nvSpPr>
          <p:spPr bwMode="auto">
            <a:xfrm>
              <a:off x="4857752" y="2571744"/>
              <a:ext cx="785818" cy="4286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ca-ES" sz="1000" u="none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111" t="23161" r="58333" b="60490"/>
            <a:stretch>
              <a:fillRect/>
            </a:stretch>
          </p:blipFill>
          <p:spPr bwMode="auto">
            <a:xfrm>
              <a:off x="4929190" y="2617782"/>
              <a:ext cx="315782" cy="34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35 Grupo"/>
          <p:cNvGrpSpPr>
            <a:grpSpLocks/>
          </p:cNvGrpSpPr>
          <p:nvPr/>
        </p:nvGrpSpPr>
        <p:grpSpPr bwMode="auto">
          <a:xfrm>
            <a:off x="1928813" y="3143250"/>
            <a:ext cx="212726" cy="147638"/>
            <a:chOff x="4857752" y="2571744"/>
            <a:chExt cx="785818" cy="428628"/>
          </a:xfrm>
        </p:grpSpPr>
        <p:sp>
          <p:nvSpPr>
            <p:cNvPr id="24" name="36 Rectángulo redondeado"/>
            <p:cNvSpPr>
              <a:spLocks noChangeArrowheads="1"/>
            </p:cNvSpPr>
            <p:nvPr/>
          </p:nvSpPr>
          <p:spPr bwMode="auto">
            <a:xfrm>
              <a:off x="4857752" y="2571744"/>
              <a:ext cx="785818" cy="4286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ca-ES" sz="1000" u="none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111" t="23161" r="58333" b="60490"/>
            <a:stretch>
              <a:fillRect/>
            </a:stretch>
          </p:blipFill>
          <p:spPr bwMode="auto">
            <a:xfrm>
              <a:off x="4929190" y="2617782"/>
              <a:ext cx="315782" cy="34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38 Grupo"/>
          <p:cNvGrpSpPr>
            <a:grpSpLocks/>
          </p:cNvGrpSpPr>
          <p:nvPr/>
        </p:nvGrpSpPr>
        <p:grpSpPr bwMode="auto">
          <a:xfrm>
            <a:off x="2214563" y="3214692"/>
            <a:ext cx="212726" cy="147637"/>
            <a:chOff x="4857752" y="2571744"/>
            <a:chExt cx="785818" cy="428628"/>
          </a:xfrm>
        </p:grpSpPr>
        <p:sp>
          <p:nvSpPr>
            <p:cNvPr id="27" name="39 Rectángulo redondeado"/>
            <p:cNvSpPr>
              <a:spLocks noChangeArrowheads="1"/>
            </p:cNvSpPr>
            <p:nvPr/>
          </p:nvSpPr>
          <p:spPr bwMode="auto">
            <a:xfrm>
              <a:off x="4857752" y="2571744"/>
              <a:ext cx="785818" cy="42862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ca-ES" sz="1000" u="none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111" t="23161" r="58333" b="60490"/>
            <a:stretch>
              <a:fillRect/>
            </a:stretch>
          </p:blipFill>
          <p:spPr bwMode="auto">
            <a:xfrm>
              <a:off x="4929190" y="2617782"/>
              <a:ext cx="315782" cy="34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9" name="41 Conector recto de flecha"/>
          <p:cNvCxnSpPr>
            <a:cxnSpLocks noChangeShapeType="1"/>
          </p:cNvCxnSpPr>
          <p:nvPr/>
        </p:nvCxnSpPr>
        <p:spPr bwMode="auto">
          <a:xfrm>
            <a:off x="2500313" y="3143250"/>
            <a:ext cx="203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0" name="10 CuadroTexto"/>
          <p:cNvSpPr txBox="1">
            <a:spLocks noChangeArrowheads="1"/>
          </p:cNvSpPr>
          <p:nvPr/>
        </p:nvSpPr>
        <p:spPr bwMode="auto">
          <a:xfrm>
            <a:off x="3714752" y="2286004"/>
            <a:ext cx="2428875" cy="40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 dirty="0"/>
              <a:t>2. Ligación de adaptadores in vitro y </a:t>
            </a:r>
            <a:r>
              <a:rPr lang="es-ES" sz="1100" b="1" dirty="0"/>
              <a:t>Amplificación </a:t>
            </a:r>
            <a:r>
              <a:rPr lang="es-ES" sz="1100" b="1" dirty="0" err="1"/>
              <a:t>clonal</a:t>
            </a:r>
            <a:endParaRPr lang="es-ES" sz="1100" b="1" dirty="0"/>
          </a:p>
        </p:txBody>
      </p:sp>
      <p:sp>
        <p:nvSpPr>
          <p:cNvPr id="31" name="15 CuadroTexto"/>
          <p:cNvSpPr txBox="1">
            <a:spLocks noChangeArrowheads="1"/>
          </p:cNvSpPr>
          <p:nvPr/>
        </p:nvSpPr>
        <p:spPr bwMode="auto">
          <a:xfrm>
            <a:off x="500064" y="3571875"/>
            <a:ext cx="1928812" cy="24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3. Ciclo Secuenciación</a:t>
            </a:r>
          </a:p>
        </p:txBody>
      </p:sp>
      <p:pic>
        <p:nvPicPr>
          <p:cNvPr id="32" name="Picture 48" descr="Archivo:CE Basic esp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1071565" y="5500692"/>
            <a:ext cx="1851025" cy="111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 l="37721" t="85851" r="6004" b="343"/>
          <a:stretch>
            <a:fillRect/>
          </a:stretch>
        </p:blipFill>
        <p:spPr bwMode="auto">
          <a:xfrm>
            <a:off x="2357440" y="5537200"/>
            <a:ext cx="663575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49 CuadroTexto"/>
          <p:cNvSpPr txBox="1">
            <a:spLocks noChangeArrowheads="1"/>
          </p:cNvSpPr>
          <p:nvPr/>
        </p:nvSpPr>
        <p:spPr bwMode="auto">
          <a:xfrm>
            <a:off x="2286000" y="5715003"/>
            <a:ext cx="1000125" cy="20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800" u="none"/>
              <a:t>CTATGCTCG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-40000"/>
          </a:blip>
          <a:srcRect l="41667" t="47684" b="27248"/>
          <a:stretch>
            <a:fillRect/>
          </a:stretch>
        </p:blipFill>
        <p:spPr bwMode="auto">
          <a:xfrm>
            <a:off x="1643063" y="3857629"/>
            <a:ext cx="1285876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52 CuadroTexto"/>
          <p:cNvSpPr txBox="1">
            <a:spLocks noChangeArrowheads="1"/>
          </p:cNvSpPr>
          <p:nvPr/>
        </p:nvSpPr>
        <p:spPr bwMode="auto">
          <a:xfrm>
            <a:off x="642938" y="3929064"/>
            <a:ext cx="1249362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900" u="none" dirty="0"/>
              <a:t>Secuencia:</a:t>
            </a:r>
          </a:p>
          <a:p>
            <a:r>
              <a:rPr lang="es-ES" sz="900" u="none" dirty="0"/>
              <a:t>Primer:</a:t>
            </a:r>
          </a:p>
        </p:txBody>
      </p:sp>
      <p:sp>
        <p:nvSpPr>
          <p:cNvPr id="37" name="55 CuadroTexto"/>
          <p:cNvSpPr txBox="1">
            <a:spLocks noChangeArrowheads="1"/>
          </p:cNvSpPr>
          <p:nvPr/>
        </p:nvSpPr>
        <p:spPr bwMode="auto">
          <a:xfrm>
            <a:off x="642940" y="4357689"/>
            <a:ext cx="1177925" cy="47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900" u="none"/>
              <a:t>Polimerasa</a:t>
            </a:r>
          </a:p>
          <a:p>
            <a:r>
              <a:rPr lang="es-ES" sz="900" u="none"/>
              <a:t>dNTPs</a:t>
            </a:r>
          </a:p>
          <a:p>
            <a:r>
              <a:rPr lang="es-ES" sz="900" u="none"/>
              <a:t>ddNTPs marcados</a:t>
            </a:r>
          </a:p>
        </p:txBody>
      </p:sp>
      <p:sp>
        <p:nvSpPr>
          <p:cNvPr id="38" name="56 Flecha doblada hacia arriba"/>
          <p:cNvSpPr>
            <a:spLocks noChangeArrowheads="1"/>
          </p:cNvSpPr>
          <p:nvPr/>
        </p:nvSpPr>
        <p:spPr bwMode="auto">
          <a:xfrm rot="5400000">
            <a:off x="1448421" y="4197275"/>
            <a:ext cx="195262" cy="242888"/>
          </a:xfrm>
          <a:custGeom>
            <a:avLst/>
            <a:gdLst>
              <a:gd name="T0" fmla="*/ 214313 w 285750"/>
              <a:gd name="T1" fmla="*/ 0 h 428625"/>
              <a:gd name="T2" fmla="*/ 142875 w 285750"/>
              <a:gd name="T3" fmla="*/ 71438 h 428625"/>
              <a:gd name="T4" fmla="*/ 0 w 285750"/>
              <a:gd name="T5" fmla="*/ 392906 h 428625"/>
              <a:gd name="T6" fmla="*/ 125016 w 285750"/>
              <a:gd name="T7" fmla="*/ 428625 h 428625"/>
              <a:gd name="T8" fmla="*/ 250031 w 285750"/>
              <a:gd name="T9" fmla="*/ 250031 h 428625"/>
              <a:gd name="T10" fmla="*/ 285750 w 285750"/>
              <a:gd name="T11" fmla="*/ 71438 h 428625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85750"/>
              <a:gd name="T19" fmla="*/ 357188 h 428625"/>
              <a:gd name="T20" fmla="*/ 250031 w 285750"/>
              <a:gd name="T21" fmla="*/ 428625 h 4286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5750" h="428625">
                <a:moveTo>
                  <a:pt x="0" y="357188"/>
                </a:moveTo>
                <a:lnTo>
                  <a:pt x="178594" y="357188"/>
                </a:lnTo>
                <a:lnTo>
                  <a:pt x="178594" y="71438"/>
                </a:lnTo>
                <a:lnTo>
                  <a:pt x="142875" y="71438"/>
                </a:lnTo>
                <a:lnTo>
                  <a:pt x="214313" y="0"/>
                </a:lnTo>
                <a:lnTo>
                  <a:pt x="285750" y="71438"/>
                </a:lnTo>
                <a:lnTo>
                  <a:pt x="250031" y="71438"/>
                </a:lnTo>
                <a:lnTo>
                  <a:pt x="250031" y="428625"/>
                </a:lnTo>
                <a:lnTo>
                  <a:pt x="0" y="428625"/>
                </a:ln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/>
          <a:lstStyle/>
          <a:p>
            <a:pPr>
              <a:defRPr/>
            </a:pPr>
            <a:endParaRPr lang="es-ES" sz="1000" u="none">
              <a:cs typeface="+mn-cs"/>
            </a:endParaRPr>
          </a:p>
        </p:txBody>
      </p:sp>
      <p:sp>
        <p:nvSpPr>
          <p:cNvPr id="39" name="57 CuadroTexto"/>
          <p:cNvSpPr txBox="1">
            <a:spLocks noChangeArrowheads="1"/>
          </p:cNvSpPr>
          <p:nvPr/>
        </p:nvSpPr>
        <p:spPr bwMode="auto">
          <a:xfrm>
            <a:off x="557215" y="5457825"/>
            <a:ext cx="1744662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900" u="none" dirty="0"/>
              <a:t>Electroforesis</a:t>
            </a:r>
          </a:p>
          <a:p>
            <a:r>
              <a:rPr lang="es-ES" sz="900" u="none" dirty="0"/>
              <a:t>(1 Secuencia/Capilar)</a:t>
            </a:r>
          </a:p>
        </p:txBody>
      </p:sp>
      <p:pic>
        <p:nvPicPr>
          <p:cNvPr id="40" name="Picture 7" descr="Sequencing reaction of the Genome Sequencer System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/>
          </a:blip>
          <a:srcRect/>
          <a:stretch>
            <a:fillRect/>
          </a:stretch>
        </p:blipFill>
        <p:spPr bwMode="auto">
          <a:xfrm>
            <a:off x="4143376" y="3929067"/>
            <a:ext cx="1601789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15 CuadroTexto"/>
          <p:cNvSpPr txBox="1">
            <a:spLocks noChangeArrowheads="1"/>
          </p:cNvSpPr>
          <p:nvPr/>
        </p:nvSpPr>
        <p:spPr bwMode="auto">
          <a:xfrm>
            <a:off x="3643313" y="3714752"/>
            <a:ext cx="2714625" cy="24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3. Secuenciación masiva en paralelo</a:t>
            </a:r>
          </a:p>
        </p:txBody>
      </p:sp>
      <p:pic>
        <p:nvPicPr>
          <p:cNvPr id="42" name="Picture 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471" t="37666" r="59433" b="50325"/>
          <a:stretch>
            <a:fillRect/>
          </a:stretch>
        </p:blipFill>
        <p:spPr bwMode="auto">
          <a:xfrm>
            <a:off x="4935540" y="2857500"/>
            <a:ext cx="60483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 l="24463" t="37666" r="71399" b="49936"/>
          <a:stretch>
            <a:fillRect/>
          </a:stretch>
        </p:blipFill>
        <p:spPr bwMode="auto">
          <a:xfrm>
            <a:off x="4143375" y="2857500"/>
            <a:ext cx="315913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4" name="28 Conector recto de flecha"/>
          <p:cNvCxnSpPr>
            <a:cxnSpLocks noChangeShapeType="1"/>
          </p:cNvCxnSpPr>
          <p:nvPr/>
        </p:nvCxnSpPr>
        <p:spPr bwMode="auto">
          <a:xfrm>
            <a:off x="4503740" y="3217867"/>
            <a:ext cx="203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5" name="15 CuadroTexto"/>
          <p:cNvSpPr txBox="1">
            <a:spLocks noChangeArrowheads="1"/>
          </p:cNvSpPr>
          <p:nvPr/>
        </p:nvSpPr>
        <p:spPr bwMode="auto">
          <a:xfrm>
            <a:off x="3571131" y="5067304"/>
            <a:ext cx="2520280" cy="40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100" b="1" u="none" dirty="0"/>
              <a:t>4. Procesamiento imagen </a:t>
            </a:r>
            <a:r>
              <a:rPr lang="es-ES" sz="1100" b="1" u="none" dirty="0" smtClean="0"/>
              <a:t>y análisis de datos</a:t>
            </a:r>
            <a:endParaRPr lang="es-ES" sz="1100" b="1" u="none" dirty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l="30730" t="47301" r="14581" b="11667"/>
          <a:stretch>
            <a:fillRect/>
          </a:stretch>
        </p:blipFill>
        <p:spPr bwMode="auto">
          <a:xfrm>
            <a:off x="3857627" y="5517236"/>
            <a:ext cx="2071688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15 CuadroTexto"/>
          <p:cNvSpPr txBox="1">
            <a:spLocks noChangeArrowheads="1"/>
          </p:cNvSpPr>
          <p:nvPr/>
        </p:nvSpPr>
        <p:spPr bwMode="auto">
          <a:xfrm>
            <a:off x="428627" y="5100639"/>
            <a:ext cx="2143125" cy="24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4. Procesamiento imagen </a:t>
            </a:r>
          </a:p>
        </p:txBody>
      </p:sp>
      <p:sp>
        <p:nvSpPr>
          <p:cNvPr id="48" name="Rectangle 59"/>
          <p:cNvSpPr>
            <a:spLocks noChangeArrowheads="1"/>
          </p:cNvSpPr>
          <p:nvPr/>
        </p:nvSpPr>
        <p:spPr bwMode="auto">
          <a:xfrm>
            <a:off x="395287" y="1214438"/>
            <a:ext cx="3033713" cy="5357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sz="1000" u="none"/>
          </a:p>
        </p:txBody>
      </p:sp>
      <p:sp>
        <p:nvSpPr>
          <p:cNvPr id="49" name="Rectangle 62"/>
          <p:cNvSpPr>
            <a:spLocks noChangeArrowheads="1"/>
          </p:cNvSpPr>
          <p:nvPr/>
        </p:nvSpPr>
        <p:spPr bwMode="auto">
          <a:xfrm>
            <a:off x="3500437" y="1214438"/>
            <a:ext cx="2786063" cy="5357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sz="1000" u="none"/>
          </a:p>
        </p:txBody>
      </p:sp>
      <p:sp>
        <p:nvSpPr>
          <p:cNvPr id="50" name="Rectangle 62"/>
          <p:cNvSpPr>
            <a:spLocks noChangeArrowheads="1"/>
          </p:cNvSpPr>
          <p:nvPr/>
        </p:nvSpPr>
        <p:spPr bwMode="auto">
          <a:xfrm>
            <a:off x="6348415" y="1214438"/>
            <a:ext cx="2752725" cy="5357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sz="1000" u="none"/>
          </a:p>
        </p:txBody>
      </p:sp>
      <p:sp>
        <p:nvSpPr>
          <p:cNvPr id="51" name="8 CuadroTexto"/>
          <p:cNvSpPr txBox="1">
            <a:spLocks noChangeArrowheads="1"/>
          </p:cNvSpPr>
          <p:nvPr/>
        </p:nvSpPr>
        <p:spPr bwMode="auto">
          <a:xfrm>
            <a:off x="3643315" y="1219202"/>
            <a:ext cx="2000250" cy="24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100" b="1" u="none"/>
              <a:t>1. Fragmentación de DNA</a:t>
            </a:r>
          </a:p>
        </p:txBody>
      </p:sp>
      <p:sp>
        <p:nvSpPr>
          <p:cNvPr id="52" name="10 CuadroTexto"/>
          <p:cNvSpPr txBox="1">
            <a:spLocks noChangeArrowheads="1"/>
          </p:cNvSpPr>
          <p:nvPr/>
        </p:nvSpPr>
        <p:spPr bwMode="auto">
          <a:xfrm>
            <a:off x="6215066" y="2286003"/>
            <a:ext cx="3000375" cy="72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100" b="1" u="none" dirty="0"/>
              <a:t>2</a:t>
            </a:r>
            <a:r>
              <a:rPr lang="es-ES" sz="1100" b="1" u="none" dirty="0" smtClean="0"/>
              <a:t>. y 3. </a:t>
            </a:r>
            <a:r>
              <a:rPr lang="es-ES" sz="1100" b="1" u="none" dirty="0"/>
              <a:t>Ligación de adaptadores in vitro</a:t>
            </a:r>
          </a:p>
          <a:p>
            <a:pPr algn="ctr"/>
            <a:r>
              <a:rPr lang="es-ES" sz="1100" b="1" u="none" dirty="0" smtClean="0"/>
              <a:t>y Secuenciación masiva </a:t>
            </a:r>
          </a:p>
          <a:p>
            <a:pPr algn="ctr"/>
            <a:r>
              <a:rPr lang="es-ES" sz="1100" b="1" dirty="0" smtClean="0"/>
              <a:t>SIN Amplificación</a:t>
            </a:r>
          </a:p>
          <a:p>
            <a:pPr algn="ctr"/>
            <a:endParaRPr lang="es-ES" sz="1100" b="1" u="none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86" b="79745"/>
          <a:stretch>
            <a:fillRect/>
          </a:stretch>
        </p:blipFill>
        <p:spPr bwMode="auto">
          <a:xfrm>
            <a:off x="6715127" y="1500190"/>
            <a:ext cx="17621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 cstate="print"/>
          <a:srcRect t="12195" r="6503" b="2438"/>
          <a:stretch>
            <a:fillRect/>
          </a:stretch>
        </p:blipFill>
        <p:spPr bwMode="auto">
          <a:xfrm>
            <a:off x="6643688" y="2928938"/>
            <a:ext cx="1285876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43688" y="3589338"/>
            <a:ext cx="1285876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13" cstate="print"/>
          <a:srcRect r="12556"/>
          <a:stretch>
            <a:fillRect/>
          </a:stretch>
        </p:blipFill>
        <p:spPr bwMode="auto">
          <a:xfrm>
            <a:off x="8001000" y="3143254"/>
            <a:ext cx="10001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68 CuadroTexto"/>
          <p:cNvSpPr txBox="1">
            <a:spLocks noChangeArrowheads="1"/>
          </p:cNvSpPr>
          <p:nvPr/>
        </p:nvSpPr>
        <p:spPr bwMode="auto">
          <a:xfrm>
            <a:off x="1205688" y="914404"/>
            <a:ext cx="792205" cy="2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400" b="1" u="none" dirty="0" err="1">
                <a:solidFill>
                  <a:srgbClr val="81186A"/>
                </a:solidFill>
              </a:rPr>
              <a:t>Sanger</a:t>
            </a:r>
            <a:endParaRPr lang="ca-ES" sz="1400" b="1" u="none" dirty="0">
              <a:solidFill>
                <a:srgbClr val="81186A"/>
              </a:solidFill>
            </a:endParaRPr>
          </a:p>
        </p:txBody>
      </p:sp>
      <p:sp>
        <p:nvSpPr>
          <p:cNvPr id="59" name="69 CuadroTexto"/>
          <p:cNvSpPr txBox="1">
            <a:spLocks noChangeArrowheads="1"/>
          </p:cNvSpPr>
          <p:nvPr/>
        </p:nvSpPr>
        <p:spPr bwMode="auto">
          <a:xfrm>
            <a:off x="4234100" y="914404"/>
            <a:ext cx="739305" cy="2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400" b="1" u="none">
                <a:solidFill>
                  <a:srgbClr val="81186A"/>
                </a:solidFill>
              </a:rPr>
              <a:t>2ªNGS</a:t>
            </a:r>
          </a:p>
        </p:txBody>
      </p:sp>
      <p:sp>
        <p:nvSpPr>
          <p:cNvPr id="60" name="70 CuadroTexto"/>
          <p:cNvSpPr txBox="1">
            <a:spLocks noChangeArrowheads="1"/>
          </p:cNvSpPr>
          <p:nvPr/>
        </p:nvSpPr>
        <p:spPr bwMode="auto">
          <a:xfrm>
            <a:off x="7163037" y="914404"/>
            <a:ext cx="739305" cy="2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400" b="1" u="none" dirty="0">
                <a:solidFill>
                  <a:srgbClr val="81186A"/>
                </a:solidFill>
              </a:rPr>
              <a:t>3ªNGS</a:t>
            </a:r>
          </a:p>
        </p:txBody>
      </p:sp>
      <p:pic>
        <p:nvPicPr>
          <p:cNvPr id="61" name="Picture 13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94465" y="5500692"/>
            <a:ext cx="2578100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62 Flecha abajo"/>
          <p:cNvSpPr/>
          <p:nvPr/>
        </p:nvSpPr>
        <p:spPr>
          <a:xfrm>
            <a:off x="7215190" y="3286129"/>
            <a:ext cx="142875" cy="214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a-ES" u="none"/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4381496" y="419851"/>
            <a:ext cx="5524504" cy="428628"/>
          </a:xfrm>
          <a:prstGeom prst="rect">
            <a:avLst/>
          </a:prstGeom>
          <a:solidFill>
            <a:srgbClr val="81186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n-US" u="none" dirty="0" smtClean="0">
                <a:solidFill>
                  <a:schemeClr val="bg1"/>
                </a:solidFill>
                <a:latin typeface="Trebuchet MS" pitchFamily="34" charset="0"/>
              </a:rPr>
              <a:t>Sanger sequencing vs. NGS (2</a:t>
            </a:r>
            <a:r>
              <a:rPr lang="en-US" u="none" baseline="30000" dirty="0" smtClean="0">
                <a:solidFill>
                  <a:schemeClr val="bg1"/>
                </a:solidFill>
                <a:latin typeface="Trebuchet MS" pitchFamily="34" charset="0"/>
              </a:rPr>
              <a:t>nd</a:t>
            </a:r>
            <a:r>
              <a:rPr lang="en-US" u="none" dirty="0" smtClean="0">
                <a:solidFill>
                  <a:schemeClr val="bg1"/>
                </a:solidFill>
                <a:latin typeface="Trebuchet MS" pitchFamily="34" charset="0"/>
              </a:rPr>
              <a:t> and 3</a:t>
            </a:r>
            <a:r>
              <a:rPr lang="en-US" u="none" baseline="30000" dirty="0" smtClean="0">
                <a:solidFill>
                  <a:schemeClr val="bg1"/>
                </a:solidFill>
                <a:latin typeface="Trebuchet MS" pitchFamily="34" charset="0"/>
              </a:rPr>
              <a:t>rd</a:t>
            </a:r>
            <a:r>
              <a:rPr lang="en-US" u="none" dirty="0" smtClean="0">
                <a:solidFill>
                  <a:schemeClr val="bg1"/>
                </a:solidFill>
                <a:latin typeface="Trebuchet MS" pitchFamily="34" charset="0"/>
              </a:rPr>
              <a:t> generation)</a:t>
            </a:r>
            <a:endParaRPr lang="ca-ES" u="none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5" name="15 CuadroTexto"/>
          <p:cNvSpPr txBox="1">
            <a:spLocks noChangeArrowheads="1"/>
          </p:cNvSpPr>
          <p:nvPr/>
        </p:nvSpPr>
        <p:spPr bwMode="auto">
          <a:xfrm>
            <a:off x="6537176" y="5085188"/>
            <a:ext cx="2520280" cy="40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100" b="1" u="none" dirty="0"/>
              <a:t>4. Procesamiento imagen </a:t>
            </a:r>
            <a:r>
              <a:rPr lang="es-ES" sz="1100" b="1" u="none" dirty="0" smtClean="0"/>
              <a:t>y análisis de datos</a:t>
            </a:r>
            <a:endParaRPr lang="es-ES" sz="1100" b="1" u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NGS means high sequencing capacity</a:t>
            </a:r>
          </a:p>
        </p:txBody>
      </p:sp>
      <p:pic>
        <p:nvPicPr>
          <p:cNvPr id="21508" name="Picture 6" descr="Illumina HiSeq 20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3" y="1265240"/>
            <a:ext cx="2046552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50" y="1158875"/>
            <a:ext cx="1907250" cy="176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9 Rectángulo"/>
          <p:cNvSpPr>
            <a:spLocks noChangeArrowheads="1"/>
          </p:cNvSpPr>
          <p:nvPr/>
        </p:nvSpPr>
        <p:spPr bwMode="auto">
          <a:xfrm>
            <a:off x="1155700" y="3048005"/>
            <a:ext cx="12426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GS FLX 454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(ROCHE)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198" name="11 Rectángulo"/>
          <p:cNvSpPr>
            <a:spLocks noChangeArrowheads="1"/>
          </p:cNvSpPr>
          <p:nvPr/>
        </p:nvSpPr>
        <p:spPr bwMode="auto">
          <a:xfrm>
            <a:off x="4210050" y="3124205"/>
            <a:ext cx="13356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HiSeq 2000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(ILLUMINA)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200" name="13 Rectángulo"/>
          <p:cNvSpPr>
            <a:spLocks noChangeArrowheads="1"/>
          </p:cNvSpPr>
          <p:nvPr/>
        </p:nvSpPr>
        <p:spPr bwMode="auto">
          <a:xfrm>
            <a:off x="7099300" y="3048005"/>
            <a:ext cx="1398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5500xl SOLiD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 (ABI)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1513" name="Picture 8" descr="5500xl SOLiD Syste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1311275"/>
            <a:ext cx="20637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90449" y="3886200"/>
            <a:ext cx="2302801" cy="139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1 Rectángulo"/>
          <p:cNvSpPr>
            <a:spLocks noChangeArrowheads="1"/>
          </p:cNvSpPr>
          <p:nvPr/>
        </p:nvSpPr>
        <p:spPr bwMode="auto">
          <a:xfrm>
            <a:off x="7181850" y="5334000"/>
            <a:ext cx="2311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Ion TORRENT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1516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8053" y="3733803"/>
            <a:ext cx="1429147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11 Rectángulo"/>
          <p:cNvSpPr>
            <a:spLocks noChangeArrowheads="1"/>
          </p:cNvSpPr>
          <p:nvPr/>
        </p:nvSpPr>
        <p:spPr bwMode="auto">
          <a:xfrm>
            <a:off x="825500" y="5486400"/>
            <a:ext cx="2311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GS Junior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1518" name="Picture 15" descr="http://upload.wikimedia.org/wikipedia/commons/7/7b/Illumina_MiSeq_sequence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14750" y="3810000"/>
            <a:ext cx="215490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9" name="15 Rectángulo"/>
          <p:cNvSpPr>
            <a:spLocks noChangeArrowheads="1"/>
          </p:cNvSpPr>
          <p:nvPr/>
        </p:nvSpPr>
        <p:spPr bwMode="auto">
          <a:xfrm>
            <a:off x="4210050" y="5257800"/>
            <a:ext cx="1651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MiSeq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chemeClr val="tx1"/>
                </a:solidFill>
                <a:latin typeface="Times New Roman" pitchFamily="18" charset="0"/>
                <a:cs typeface="Arial" charset="0"/>
              </a:rPr>
              <a:t>(ILLUMINA)</a:t>
            </a:r>
            <a:endParaRPr lang="es-ES" sz="16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  <p:bldP spid="8198" grpId="0" autoUpdateAnimBg="0"/>
      <p:bldP spid="8200" grpId="0" autoUpdateAnimBg="0"/>
      <p:bldP spid="2" grpId="0" autoUpdateAnimBg="0"/>
      <p:bldP spid="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 l="19402" t="27773" r="25728" b="14340"/>
          <a:stretch>
            <a:fillRect/>
          </a:stretch>
        </p:blipFill>
        <p:spPr>
          <a:xfrm>
            <a:off x="483262" y="763588"/>
            <a:ext cx="9245600" cy="5332412"/>
          </a:xfrm>
        </p:spPr>
      </p:pic>
      <p:sp>
        <p:nvSpPr>
          <p:cNvPr id="22532" name="3 Rectángulo"/>
          <p:cNvSpPr>
            <a:spLocks noChangeArrowheads="1"/>
          </p:cNvSpPr>
          <p:nvPr/>
        </p:nvSpPr>
        <p:spPr bwMode="auto">
          <a:xfrm>
            <a:off x="464344" y="738188"/>
            <a:ext cx="9276556" cy="535781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endParaRPr lang="ca-ES" sz="900" b="0">
              <a:solidFill>
                <a:schemeClr val="tx1"/>
              </a:solidFill>
              <a:latin typeface="Times New Roman" pitchFamily="18" charset="0"/>
              <a:cs typeface="Arial" charset="0"/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7119938" y="2714625"/>
            <a:ext cx="9906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4" name="6 CuadroTexto"/>
          <p:cNvSpPr txBox="1">
            <a:spLocks noChangeArrowheads="1"/>
          </p:cNvSpPr>
          <p:nvPr/>
        </p:nvSpPr>
        <p:spPr bwMode="auto">
          <a:xfrm>
            <a:off x="5419065" y="3914776"/>
            <a:ext cx="14959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rgbClr val="000099"/>
                </a:solidFill>
                <a:cs typeface="Arial" charset="0"/>
              </a:rPr>
              <a:t>454 GS Junior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r>
              <a:rPr lang="es-ES" sz="1600">
                <a:solidFill>
                  <a:srgbClr val="000099"/>
                </a:solidFill>
                <a:cs typeface="Arial" charset="0"/>
              </a:rPr>
              <a:t>35MB</a:t>
            </a:r>
          </a:p>
        </p:txBody>
      </p:sp>
      <p:cxnSp>
        <p:nvCxnSpPr>
          <p:cNvPr id="11" name="10 Conector recto"/>
          <p:cNvCxnSpPr/>
          <p:nvPr/>
        </p:nvCxnSpPr>
        <p:spPr>
          <a:xfrm flipV="1">
            <a:off x="3946922" y="6572250"/>
            <a:ext cx="928688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2012156" y="4500568"/>
            <a:ext cx="3405188" cy="1587"/>
          </a:xfrm>
          <a:prstGeom prst="line">
            <a:avLst/>
          </a:prstGeom>
          <a:ln>
            <a:solidFill>
              <a:srgbClr val="00009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7" name="1 Título"/>
          <p:cNvSpPr>
            <a:spLocks/>
          </p:cNvSpPr>
          <p:nvPr/>
        </p:nvSpPr>
        <p:spPr bwMode="auto">
          <a:xfrm>
            <a:off x="908050" y="304800"/>
            <a:ext cx="7630716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ES" sz="3600" b="0">
                <a:solidFill>
                  <a:srgbClr val="464646"/>
                </a:solidFill>
              </a:rPr>
              <a:t>NGS Platforms 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NGS: (much) More per (much) less</a:t>
            </a:r>
            <a:endParaRPr lang="en-US" smtClean="0"/>
          </a:p>
        </p:txBody>
      </p:sp>
      <p:pic>
        <p:nvPicPr>
          <p:cNvPr id="23556" name="2 Imagen" descr="cost_i_capacitat_de_sequenciaci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2642" y="1340769"/>
            <a:ext cx="5933281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1"/>
          <p:cNvSpPr>
            <a:spLocks noGrp="1" noChangeArrowheads="1"/>
          </p:cNvSpPr>
          <p:nvPr>
            <p:ph type="title"/>
          </p:nvPr>
        </p:nvSpPr>
        <p:spPr>
          <a:xfrm>
            <a:off x="742950" y="2133605"/>
            <a:ext cx="8420100" cy="1470025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 smtClean="0"/>
              <a:t>Introduction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744498" y="5896448"/>
            <a:ext cx="184730" cy="3499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ca-ES" u="sng">
              <a:latin typeface="Calibri" pitchFamily="34" charset="0"/>
            </a:endParaRPr>
          </a:p>
        </p:txBody>
      </p:sp>
      <p:graphicFrame>
        <p:nvGraphicFramePr>
          <p:cNvPr id="5" name="Group 313"/>
          <p:cNvGraphicFramePr>
            <a:graphicFrameLocks noGrp="1"/>
          </p:cNvGraphicFramePr>
          <p:nvPr/>
        </p:nvGraphicFramePr>
        <p:xfrm>
          <a:off x="344488" y="2204865"/>
          <a:ext cx="9217024" cy="4321939"/>
        </p:xfrm>
        <a:graphic>
          <a:graphicData uri="http://schemas.openxmlformats.org/drawingml/2006/table">
            <a:tbl>
              <a:tblPr/>
              <a:tblGrid>
                <a:gridCol w="1944216"/>
                <a:gridCol w="2088232"/>
                <a:gridCol w="2664296"/>
                <a:gridCol w="2520280"/>
              </a:tblGrid>
              <a:tr h="1443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PLATFORM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ROCHE GS FLX+ 454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ILLUMINA HISEQ 2500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ION PROTON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00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ca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Library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preparation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emPCR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Bridge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amplification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emPCR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Sequencing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chemistry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Pyrosequencing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Reversible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dye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terminators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pH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change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Read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length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Up to 1000bp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From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2x125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bp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to 2x300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bp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Up to 200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bp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Run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time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22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hrs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7 hrs-6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days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From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2 to 4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hrs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Throughput</a:t>
                      </a: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/</a:t>
                      </a:r>
                      <a:r>
                        <a:rPr kumimoji="0" lang="ca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run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Up to 700 Mb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500-1000Gb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Up </a:t>
                      </a:r>
                      <a:r>
                        <a:rPr kumimoji="0" lang="es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to</a:t>
                      </a: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60 </a:t>
                      </a:r>
                      <a:r>
                        <a:rPr kumimoji="0" lang="es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Gb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Equipment</a:t>
                      </a:r>
                      <a:r>
                        <a:rPr kumimoji="0" lang="es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es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Cost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500.000 $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750.000 $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250.000 $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Reagents</a:t>
                      </a:r>
                      <a:r>
                        <a:rPr kumimoji="0" lang="es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es-E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Cost</a:t>
                      </a:r>
                      <a:r>
                        <a:rPr kumimoji="0" lang="es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/</a:t>
                      </a:r>
                      <a:r>
                        <a:rPr kumimoji="0" lang="es-E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run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8.000 $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5.500 $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1.000 $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GOOD!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Longest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read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length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High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throughput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/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low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cost per base/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ease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of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use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Quick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,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easy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to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use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and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cheap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BAD!</a:t>
                      </a:r>
                      <a:endParaRPr kumimoji="0" lang="es-E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High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error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rate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in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homopolymers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(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&gt;6); very expensive; low throughput; not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automatized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at all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Short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sequences</a:t>
                      </a:r>
                      <a:endParaRPr kumimoji="0" lang="ca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Strand-specific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errors,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substitutions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towards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end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of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the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read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, base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substitution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errors (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sistematic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error GGT &gt;GGG)</a:t>
                      </a: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Errors in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homopolymers</a:t>
                      </a:r>
                      <a:endParaRPr kumimoji="0" lang="ca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Higher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bias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than</a:t>
                      </a:r>
                      <a:r>
                        <a:rPr kumimoji="0" lang="ca-E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</a:t>
                      </a:r>
                      <a:r>
                        <a:rPr kumimoji="0" lang="ca-E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Illumina</a:t>
                      </a:r>
                      <a:endParaRPr kumimoji="0" lang="ca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s-E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283"/>
          <p:cNvGrpSpPr>
            <a:grpSpLocks/>
          </p:cNvGrpSpPr>
          <p:nvPr/>
        </p:nvGrpSpPr>
        <p:grpSpPr bwMode="auto">
          <a:xfrm>
            <a:off x="2648350" y="1124744"/>
            <a:ext cx="1296541" cy="1008112"/>
            <a:chOff x="1927" y="527"/>
            <a:chExt cx="726" cy="604"/>
          </a:xfrm>
        </p:grpSpPr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27" y="527"/>
              <a:ext cx="726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278"/>
            <p:cNvSpPr>
              <a:spLocks noChangeArrowheads="1"/>
            </p:cNvSpPr>
            <p:nvPr/>
          </p:nvSpPr>
          <p:spPr bwMode="auto">
            <a:xfrm>
              <a:off x="1927" y="527"/>
              <a:ext cx="726" cy="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ca-ES"/>
            </a:p>
          </p:txBody>
        </p:sp>
      </p:grpSp>
      <p:grpSp>
        <p:nvGrpSpPr>
          <p:cNvPr id="3" name="Group 282"/>
          <p:cNvGrpSpPr>
            <a:grpSpLocks/>
          </p:cNvGrpSpPr>
          <p:nvPr/>
        </p:nvGrpSpPr>
        <p:grpSpPr bwMode="auto">
          <a:xfrm>
            <a:off x="4953003" y="1124744"/>
            <a:ext cx="1296541" cy="1008112"/>
            <a:chOff x="3288" y="527"/>
            <a:chExt cx="726" cy="590"/>
          </a:xfrm>
        </p:grpSpPr>
        <p:pic>
          <p:nvPicPr>
            <p:cNvPr id="11" name="Picture 6" descr="Illumina HiSeq 2000"/>
            <p:cNvPicPr>
              <a:picLocks noChangeAspect="1" noChangeArrowheads="1"/>
            </p:cNvPicPr>
            <p:nvPr/>
          </p:nvPicPr>
          <p:blipFill>
            <a:blip r:embed="rId4" cstate="print"/>
            <a:srcRect b="22205"/>
            <a:stretch>
              <a:fillRect/>
            </a:stretch>
          </p:blipFill>
          <p:spPr bwMode="auto">
            <a:xfrm>
              <a:off x="3288" y="527"/>
              <a:ext cx="726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279"/>
            <p:cNvSpPr>
              <a:spLocks noChangeArrowheads="1"/>
            </p:cNvSpPr>
            <p:nvPr/>
          </p:nvSpPr>
          <p:spPr bwMode="auto">
            <a:xfrm>
              <a:off x="3288" y="527"/>
              <a:ext cx="726" cy="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ca-ES"/>
            </a:p>
          </p:txBody>
        </p:sp>
      </p:grp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/>
          <a:srcRect l="11454" t="5684" r="16001" b="25348"/>
          <a:stretch>
            <a:fillRect/>
          </a:stretch>
        </p:blipFill>
        <p:spPr bwMode="auto">
          <a:xfrm>
            <a:off x="7617298" y="1124744"/>
            <a:ext cx="1578637" cy="1008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3240" y="5949284"/>
            <a:ext cx="20478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381496" y="404664"/>
            <a:ext cx="5524504" cy="428628"/>
          </a:xfrm>
          <a:prstGeom prst="rect">
            <a:avLst/>
          </a:prstGeom>
          <a:solidFill>
            <a:srgbClr val="81186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/>
            <a:r>
              <a:rPr lang="en-US" sz="2000" u="none" dirty="0" smtClean="0">
                <a:solidFill>
                  <a:schemeClr val="bg1"/>
                </a:solidFill>
                <a:latin typeface="Trebuchet MS" pitchFamily="34" charset="0"/>
              </a:rPr>
              <a:t>NGS platforms comparison</a:t>
            </a:r>
            <a:endParaRPr lang="ca-ES" u="none" dirty="0">
              <a:solidFill>
                <a:schemeClr val="bg1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4000" dirty="0" err="1" smtClean="0"/>
              <a:t>Comparison</a:t>
            </a:r>
            <a:r>
              <a:rPr lang="ca-ES" sz="4000" dirty="0" smtClean="0"/>
              <a:t> </a:t>
            </a:r>
            <a:r>
              <a:rPr lang="ca-ES" sz="4000" dirty="0" err="1" smtClean="0"/>
              <a:t>between</a:t>
            </a:r>
            <a:r>
              <a:rPr lang="ca-ES" sz="4000" dirty="0" smtClean="0"/>
              <a:t> </a:t>
            </a:r>
            <a:r>
              <a:rPr lang="ca-ES" sz="4000" dirty="0" err="1" smtClean="0"/>
              <a:t>small</a:t>
            </a:r>
            <a:r>
              <a:rPr lang="ca-ES" sz="4000" dirty="0" smtClean="0"/>
              <a:t> </a:t>
            </a:r>
            <a:r>
              <a:rPr lang="ca-ES" sz="4000" dirty="0" err="1" smtClean="0"/>
              <a:t>sequencers</a:t>
            </a:r>
            <a:endParaRPr lang="ca-ES" sz="4000" dirty="0" smtClean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344490" y="1772816"/>
          <a:ext cx="9245601" cy="4346376"/>
        </p:xfrm>
        <a:graphic>
          <a:graphicData uri="http://schemas.openxmlformats.org/drawingml/2006/table">
            <a:tbl>
              <a:tblPr/>
              <a:tblGrid>
                <a:gridCol w="2251932"/>
                <a:gridCol w="1125966"/>
                <a:gridCol w="1046672"/>
                <a:gridCol w="1934756"/>
                <a:gridCol w="1855463"/>
                <a:gridCol w="1030812"/>
              </a:tblGrid>
              <a:tr h="724396"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Next-Gen Sequencer</a:t>
                      </a:r>
                    </a:p>
                  </a:txBody>
                  <a:tcPr marL="25302" marR="25302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Machine Cost</a:t>
                      </a:r>
                    </a:p>
                  </a:txBody>
                  <a:tcPr marL="25302" marR="25302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Cost </a:t>
                      </a:r>
                      <a:endParaRPr lang="en-US" sz="1400" b="1" i="1" dirty="0" smtClean="0">
                        <a:solidFill>
                          <a:srgbClr val="3D3D3D"/>
                        </a:solidFill>
                      </a:endParaRPr>
                    </a:p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per </a:t>
                      </a:r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run</a:t>
                      </a:r>
                    </a:p>
                  </a:txBody>
                  <a:tcPr marL="25302" marR="25302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Minimum </a:t>
                      </a:r>
                      <a:endParaRPr lang="en-US" sz="1400" b="1" i="1" dirty="0" smtClean="0">
                        <a:solidFill>
                          <a:srgbClr val="3D3D3D"/>
                        </a:solidFill>
                      </a:endParaRPr>
                    </a:p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Throughput</a:t>
                      </a:r>
                      <a:endParaRPr lang="en-US" sz="1400" b="1" i="1" dirty="0">
                        <a:solidFill>
                          <a:srgbClr val="3D3D3D"/>
                        </a:solidFill>
                      </a:endParaRPr>
                    </a:p>
                  </a:txBody>
                  <a:tcPr marL="25302" marR="25302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Sequencing </a:t>
                      </a:r>
                      <a:endParaRPr lang="en-US" sz="1400" b="1" i="1" dirty="0" smtClean="0">
                        <a:solidFill>
                          <a:srgbClr val="3D3D3D"/>
                        </a:solidFill>
                      </a:endParaRPr>
                    </a:p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Run </a:t>
                      </a:r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Time</a:t>
                      </a:r>
                    </a:p>
                  </a:txBody>
                  <a:tcPr marL="25302" marR="25302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Cost</a:t>
                      </a:r>
                    </a:p>
                    <a:p>
                      <a:r>
                        <a:rPr lang="en-US" sz="1400" b="1" i="1" dirty="0" smtClean="0">
                          <a:solidFill>
                            <a:srgbClr val="3D3D3D"/>
                          </a:solidFill>
                        </a:rPr>
                        <a:t> per </a:t>
                      </a:r>
                      <a:r>
                        <a:rPr lang="en-US" sz="1400" b="1" i="1" dirty="0">
                          <a:solidFill>
                            <a:srgbClr val="3D3D3D"/>
                          </a:solidFill>
                        </a:rPr>
                        <a:t>Mb</a:t>
                      </a:r>
                    </a:p>
                  </a:txBody>
                  <a:tcPr marL="25302" marR="25302" marT="23356" marB="2335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 err="1">
                          <a:solidFill>
                            <a:srgbClr val="3D3D3D"/>
                          </a:solidFill>
                        </a:rPr>
                        <a:t>Illumina</a:t>
                      </a:r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3D3D3D"/>
                          </a:solidFill>
                        </a:rPr>
                        <a:t>MiSeq</a:t>
                      </a:r>
                      <a:endParaRPr lang="en-US" sz="1400" b="1" dirty="0">
                        <a:solidFill>
                          <a:srgbClr val="3D3D3D"/>
                        </a:solidFill>
                      </a:endParaRP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$125,000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$750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1400" dirty="0">
                          <a:solidFill>
                            <a:srgbClr val="3D3D3D"/>
                          </a:solidFill>
                        </a:rPr>
                        <a:t>1500 </a:t>
                      </a:r>
                      <a:r>
                        <a:rPr lang="pt-BR" sz="1400" dirty="0" err="1">
                          <a:solidFill>
                            <a:srgbClr val="3D3D3D"/>
                          </a:solidFill>
                        </a:rPr>
                        <a:t>Mb</a:t>
                      </a:r>
                      <a:r>
                        <a:rPr lang="pt-BR" sz="1400" dirty="0">
                          <a:solidFill>
                            <a:srgbClr val="3D3D3D"/>
                          </a:solidFill>
                        </a:rPr>
                        <a:t> </a:t>
                      </a:r>
                      <a:endParaRPr lang="pt-BR" sz="1400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pt-BR" sz="1400" dirty="0" smtClean="0">
                          <a:solidFill>
                            <a:srgbClr val="3D3D3D"/>
                          </a:solidFill>
                        </a:rPr>
                        <a:t>(</a:t>
                      </a:r>
                      <a:r>
                        <a:rPr lang="pt-BR" sz="1400" dirty="0">
                          <a:solidFill>
                            <a:srgbClr val="3D3D3D"/>
                          </a:solidFill>
                        </a:rPr>
                        <a:t>2 x 150 Bases)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27 Hours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$0.5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454 GS Junior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$108,000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$1,100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35 Mb </a:t>
                      </a:r>
                      <a:endParaRPr lang="en-US" sz="1400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en-US" sz="1400" dirty="0" smtClean="0">
                          <a:solidFill>
                            <a:srgbClr val="3D3D3D"/>
                          </a:solidFill>
                        </a:rPr>
                        <a:t>(</a:t>
                      </a:r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400 Bases)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8 Hours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$31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Ion Torrent </a:t>
                      </a:r>
                      <a:endParaRPr lang="en-US" sz="1400" b="1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en-US" sz="1400" b="1" dirty="0" smtClean="0">
                          <a:solidFill>
                            <a:srgbClr val="3D3D3D"/>
                          </a:solidFill>
                        </a:rPr>
                        <a:t>PGM- </a:t>
                      </a:r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314 Chip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$80,490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$225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>
                          <a:solidFill>
                            <a:srgbClr val="3D3D3D"/>
                          </a:solidFill>
                        </a:rPr>
                        <a:t>10Mb</a:t>
                      </a:r>
                    </a:p>
                    <a:p>
                      <a:pPr fontAlgn="t"/>
                      <a:r>
                        <a:rPr lang="en-US" sz="1400" dirty="0" smtClean="0">
                          <a:solidFill>
                            <a:srgbClr val="3D3D3D"/>
                          </a:solidFill>
                        </a:rPr>
                        <a:t>(</a:t>
                      </a:r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100 Bases)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3 Hours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$22.5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Ion Torrent </a:t>
                      </a:r>
                      <a:endParaRPr lang="en-US" sz="1400" b="1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en-US" sz="1400" b="1" dirty="0" smtClean="0">
                          <a:solidFill>
                            <a:srgbClr val="3D3D3D"/>
                          </a:solidFill>
                        </a:rPr>
                        <a:t>PGM </a:t>
                      </a:r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- 316 Chip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$80,490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$425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100Mb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3 Hours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$4.25</a:t>
                      </a:r>
                    </a:p>
                  </a:txBody>
                  <a:tcPr marL="25302" marR="25302" marT="23356" marB="23356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</a:tr>
              <a:tr h="72439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Ion Torrent </a:t>
                      </a:r>
                      <a:endParaRPr lang="en-US" sz="1400" b="1" dirty="0" smtClean="0">
                        <a:solidFill>
                          <a:srgbClr val="3D3D3D"/>
                        </a:solidFill>
                      </a:endParaRPr>
                    </a:p>
                    <a:p>
                      <a:pPr fontAlgn="t"/>
                      <a:r>
                        <a:rPr lang="en-US" sz="1400" b="1" dirty="0" smtClean="0">
                          <a:solidFill>
                            <a:srgbClr val="3D3D3D"/>
                          </a:solidFill>
                        </a:rPr>
                        <a:t>PGM </a:t>
                      </a:r>
                      <a:r>
                        <a:rPr lang="en-US" sz="1400" b="1" dirty="0">
                          <a:solidFill>
                            <a:srgbClr val="3D3D3D"/>
                          </a:solidFill>
                        </a:rPr>
                        <a:t>- 318 Chip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$80,490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$625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1000Mb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3D3D3D"/>
                          </a:solidFill>
                        </a:rPr>
                        <a:t>3 Hours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3D3D3D"/>
                          </a:solidFill>
                        </a:rPr>
                        <a:t>$0.63</a:t>
                      </a:r>
                    </a:p>
                  </a:txBody>
                  <a:tcPr marL="25302" marR="25302" marT="23356" marB="23356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ES" smtClean="0"/>
              <a:t>Bioinformatics challenges of 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smtClean="0"/>
              <a:t>I have my sequences/images. Now what?</a:t>
            </a:r>
          </a:p>
        </p:txBody>
      </p:sp>
      <p:pic>
        <p:nvPicPr>
          <p:cNvPr id="38916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2559"/>
          <a:stretch>
            <a:fillRect/>
          </a:stretch>
        </p:blipFill>
        <p:spPr>
          <a:xfrm>
            <a:off x="1676799" y="1350963"/>
            <a:ext cx="6538648" cy="4221162"/>
          </a:xfrm>
          <a:ln w="25400">
            <a:solidFill>
              <a:schemeClr val="bg2"/>
            </a:solidFill>
            <a:miter lim="800000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smtClean="0"/>
              <a:t>NGS </a:t>
            </a:r>
            <a:r>
              <a:rPr lang="es-ES" sz="4000" dirty="0" err="1" smtClean="0"/>
              <a:t>pushes</a:t>
            </a:r>
            <a:r>
              <a:rPr lang="es-ES" sz="4000" dirty="0" smtClean="0"/>
              <a:t> (</a:t>
            </a:r>
            <a:r>
              <a:rPr lang="es-ES" sz="4000" dirty="0" err="1" smtClean="0"/>
              <a:t>bio</a:t>
            </a:r>
            <a:r>
              <a:rPr lang="es-ES" sz="4000" dirty="0" smtClean="0"/>
              <a:t>)</a:t>
            </a:r>
            <a:r>
              <a:rPr lang="es-ES" sz="4000" dirty="0" err="1" smtClean="0"/>
              <a:t>informatics</a:t>
            </a:r>
            <a:r>
              <a:rPr lang="es-ES" sz="4000" dirty="0" smtClean="0"/>
              <a:t> </a:t>
            </a:r>
            <a:r>
              <a:rPr lang="es-ES" sz="4000" dirty="0" err="1" smtClean="0"/>
              <a:t>needs</a:t>
            </a:r>
            <a:r>
              <a:rPr lang="es-ES" sz="4000" dirty="0" smtClean="0"/>
              <a:t> up</a:t>
            </a:r>
          </a:p>
        </p:txBody>
      </p:sp>
      <p:sp>
        <p:nvSpPr>
          <p:cNvPr id="39940" name="Text Box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Need for large amount of CPU power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Informatics groups must manage computer clusters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Challenges in parallelizing existing software or redesign of algorithms to work in a parallel environment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Another level of software complexity and challenges to interoperability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VERY large text files (~10 million lines long)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Can’t do ‘business as usual’ with familiar tools such as Perl/Python.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Impossible memory usage and execution time 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dirty="0" smtClean="0"/>
              <a:t>Impossible to browse for problems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Need sequence Quality filtering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Data management issues</a:t>
            </a:r>
          </a:p>
        </p:txBody>
      </p:sp>
      <p:sp>
        <p:nvSpPr>
          <p:cNvPr id="40964" name="Text Box 4"/>
          <p:cNvSpPr>
            <a:spLocks noGrp="1" noChangeArrowheads="1"/>
          </p:cNvSpPr>
          <p:nvPr>
            <p:ph type="body" idx="1"/>
          </p:nvPr>
        </p:nvSpPr>
        <p:spPr>
          <a:xfrm>
            <a:off x="495300" y="1484784"/>
            <a:ext cx="8913813" cy="4392488"/>
          </a:xfrm>
        </p:spPr>
        <p:txBody>
          <a:bodyPr/>
          <a:lstStyle/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/>
              <a:t>Raw data are large. How long should be kept?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/>
              <a:t>Processed data are manageable for most people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20 million reads (50bp) ~1Gb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/>
              <a:t>More of an issue for a facility: </a:t>
            </a:r>
            <a:r>
              <a:rPr lang="en-US" sz="2800" dirty="0" err="1" smtClean="0"/>
              <a:t>HiSeq</a:t>
            </a:r>
            <a:r>
              <a:rPr lang="en-US" sz="2800" dirty="0" smtClean="0"/>
              <a:t> recommends </a:t>
            </a:r>
            <a:br>
              <a:rPr lang="en-US" sz="2800" dirty="0" smtClean="0"/>
            </a:br>
            <a:r>
              <a:rPr lang="en-US" sz="2800" dirty="0" smtClean="0"/>
              <a:t>32 CPU cores, each with 4GB RAM</a:t>
            </a:r>
          </a:p>
          <a:p>
            <a:pPr marL="341313" indent="-34131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 smtClean="0"/>
              <a:t>Certain studies much more data intensive than other</a:t>
            </a:r>
          </a:p>
          <a:p>
            <a:pPr marL="741363" lvl="1" indent="-284163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dirty="0" smtClean="0"/>
              <a:t>Whole genome sequencing</a:t>
            </a:r>
          </a:p>
          <a:p>
            <a:pPr lvl="2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/>
              <a:t>A 30X coverage genome pair (tumor/normal) ~500 GB</a:t>
            </a:r>
          </a:p>
          <a:p>
            <a:pPr lvl="2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/>
              <a:t>50 genome pairs ~ 25 TB</a:t>
            </a:r>
          </a:p>
          <a:p>
            <a:pPr lvl="2">
              <a:buFont typeface="Arial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1600" dirty="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So what?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s-ES" sz="2800" dirty="0" smtClean="0"/>
              <a:t>In NGS </a:t>
            </a:r>
            <a:r>
              <a:rPr lang="es-ES" sz="2800" dirty="0" err="1" smtClean="0"/>
              <a:t>we</a:t>
            </a:r>
            <a:r>
              <a:rPr lang="es-ES" sz="2800" dirty="0" smtClean="0"/>
              <a:t> </a:t>
            </a:r>
            <a:r>
              <a:rPr lang="es-ES" sz="2800" dirty="0" err="1" smtClean="0"/>
              <a:t>have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process</a:t>
            </a:r>
            <a:r>
              <a:rPr lang="es-ES" sz="2800" dirty="0" smtClean="0"/>
              <a:t> </a:t>
            </a:r>
            <a:r>
              <a:rPr lang="es-ES" sz="2800" dirty="0" err="1" smtClean="0"/>
              <a:t>really</a:t>
            </a:r>
            <a:r>
              <a:rPr lang="es-ES" sz="2800" dirty="0" smtClean="0"/>
              <a:t> </a:t>
            </a:r>
            <a:r>
              <a:rPr lang="es-ES" sz="2800" dirty="0" err="1" smtClean="0"/>
              <a:t>big</a:t>
            </a:r>
            <a:r>
              <a:rPr lang="es-ES" sz="2800" dirty="0" smtClean="0"/>
              <a:t> </a:t>
            </a:r>
            <a:r>
              <a:rPr lang="es-ES" sz="2800" dirty="0" err="1" smtClean="0"/>
              <a:t>amounts</a:t>
            </a:r>
            <a:r>
              <a:rPr lang="es-ES" sz="2800" dirty="0" smtClean="0"/>
              <a:t> of data, </a:t>
            </a:r>
            <a:r>
              <a:rPr lang="es-ES" sz="2800" dirty="0" err="1" smtClean="0"/>
              <a:t>which</a:t>
            </a:r>
            <a:r>
              <a:rPr lang="es-ES" sz="2800" dirty="0" smtClean="0"/>
              <a:t> </a:t>
            </a:r>
            <a:r>
              <a:rPr lang="es-ES" sz="2800" dirty="0" err="1" smtClean="0"/>
              <a:t>is</a:t>
            </a:r>
            <a:r>
              <a:rPr lang="es-ES" sz="2800" dirty="0" smtClean="0"/>
              <a:t> </a:t>
            </a:r>
            <a:r>
              <a:rPr lang="es-ES" sz="2800" dirty="0" err="1" smtClean="0"/>
              <a:t>not</a:t>
            </a:r>
            <a:r>
              <a:rPr lang="es-ES" sz="2800" dirty="0" smtClean="0"/>
              <a:t> trivial in </a:t>
            </a:r>
            <a:r>
              <a:rPr lang="es-ES" sz="2800" dirty="0" err="1" smtClean="0"/>
              <a:t>computing</a:t>
            </a:r>
            <a:r>
              <a:rPr lang="es-ES" sz="2800" dirty="0" smtClean="0"/>
              <a:t> </a:t>
            </a:r>
            <a:r>
              <a:rPr lang="es-ES" sz="2800" dirty="0" err="1" smtClean="0"/>
              <a:t>terms</a:t>
            </a:r>
            <a:r>
              <a:rPr lang="es-ES" sz="28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smtClean="0"/>
              <a:t>Big NGS </a:t>
            </a:r>
            <a:r>
              <a:rPr lang="es-ES" sz="2800" dirty="0" err="1" smtClean="0"/>
              <a:t>projects</a:t>
            </a:r>
            <a:r>
              <a:rPr lang="es-ES" sz="2800" dirty="0" smtClean="0"/>
              <a:t> </a:t>
            </a:r>
            <a:r>
              <a:rPr lang="es-ES" sz="2800" dirty="0" err="1" smtClean="0"/>
              <a:t>require</a:t>
            </a:r>
            <a:r>
              <a:rPr lang="es-ES" sz="2800" dirty="0" smtClean="0"/>
              <a:t> </a:t>
            </a:r>
            <a:r>
              <a:rPr lang="es-ES" sz="2800" dirty="0" err="1" smtClean="0"/>
              <a:t>supercomputing</a:t>
            </a:r>
            <a:r>
              <a:rPr lang="es-ES" sz="2800" dirty="0" smtClean="0"/>
              <a:t> </a:t>
            </a:r>
            <a:r>
              <a:rPr lang="es-ES" sz="2800" dirty="0" err="1" smtClean="0"/>
              <a:t>infrastructures</a:t>
            </a:r>
            <a:r>
              <a:rPr lang="es-ES" sz="28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s-ES" sz="2800" dirty="0" err="1" smtClean="0"/>
              <a:t>Or</a:t>
            </a:r>
            <a:r>
              <a:rPr lang="es-ES" sz="2800" dirty="0" smtClean="0"/>
              <a:t> </a:t>
            </a:r>
            <a:r>
              <a:rPr lang="es-ES" sz="2800" dirty="0" err="1" smtClean="0"/>
              <a:t>put</a:t>
            </a:r>
            <a:r>
              <a:rPr lang="es-ES" sz="2800" dirty="0" smtClean="0"/>
              <a:t> </a:t>
            </a:r>
            <a:r>
              <a:rPr lang="es-ES" sz="2800" dirty="0" err="1" smtClean="0"/>
              <a:t>another</a:t>
            </a:r>
            <a:r>
              <a:rPr lang="es-ES" sz="2800" dirty="0" smtClean="0"/>
              <a:t> </a:t>
            </a:r>
            <a:r>
              <a:rPr lang="es-ES" sz="2800" dirty="0" err="1" smtClean="0"/>
              <a:t>way</a:t>
            </a:r>
            <a:r>
              <a:rPr lang="es-ES" sz="2800" dirty="0" smtClean="0"/>
              <a:t>: </a:t>
            </a:r>
            <a:r>
              <a:rPr lang="es-ES" sz="2800" dirty="0" err="1" smtClean="0"/>
              <a:t>it's</a:t>
            </a:r>
            <a:r>
              <a:rPr lang="es-ES" sz="2800" dirty="0" smtClean="0"/>
              <a:t> </a:t>
            </a:r>
            <a:r>
              <a:rPr lang="es-ES" sz="2800" dirty="0" err="1" smtClean="0"/>
              <a:t>not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case </a:t>
            </a:r>
            <a:r>
              <a:rPr lang="es-ES" sz="2800" dirty="0" err="1" smtClean="0"/>
              <a:t>that</a:t>
            </a:r>
            <a:r>
              <a:rPr lang="es-ES" sz="2800" dirty="0" smtClean="0"/>
              <a:t> </a:t>
            </a:r>
            <a:r>
              <a:rPr lang="es-ES" sz="2800" dirty="0" err="1" smtClean="0"/>
              <a:t>anyone</a:t>
            </a:r>
            <a:r>
              <a:rPr lang="es-ES" sz="2800" dirty="0" smtClean="0"/>
              <a:t> can do </a:t>
            </a:r>
            <a:r>
              <a:rPr lang="es-ES" sz="2800" dirty="0" err="1" smtClean="0"/>
              <a:t>everything</a:t>
            </a:r>
            <a:r>
              <a:rPr lang="es-ES" sz="2800" dirty="0" smtClean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s-ES" sz="2400" dirty="0" smtClean="0"/>
              <a:t>Small </a:t>
            </a:r>
            <a:r>
              <a:rPr lang="es-ES" sz="2400" dirty="0" err="1" smtClean="0"/>
              <a:t>facilities</a:t>
            </a:r>
            <a:r>
              <a:rPr lang="es-ES" sz="2400" dirty="0" smtClean="0"/>
              <a:t> </a:t>
            </a:r>
            <a:r>
              <a:rPr lang="es-ES" sz="2400" dirty="0" err="1" smtClean="0"/>
              <a:t>must</a:t>
            </a:r>
            <a:r>
              <a:rPr lang="es-ES" sz="2400" dirty="0" smtClean="0"/>
              <a:t> </a:t>
            </a:r>
            <a:r>
              <a:rPr lang="es-ES" sz="2400" dirty="0" err="1" smtClean="0"/>
              <a:t>carefully</a:t>
            </a:r>
            <a:r>
              <a:rPr lang="es-ES" sz="2400" dirty="0" smtClean="0"/>
              <a:t> </a:t>
            </a:r>
            <a:r>
              <a:rPr lang="es-ES" sz="2400" dirty="0" err="1" smtClean="0"/>
              <a:t>choose</a:t>
            </a:r>
            <a:r>
              <a:rPr lang="es-ES" sz="2400" dirty="0" smtClean="0"/>
              <a:t> </a:t>
            </a:r>
            <a:r>
              <a:rPr lang="es-ES" sz="2400" dirty="0" err="1" smtClean="0"/>
              <a:t>their</a:t>
            </a:r>
            <a:r>
              <a:rPr lang="es-ES" sz="2400" dirty="0" smtClean="0"/>
              <a:t> </a:t>
            </a:r>
            <a:r>
              <a:rPr lang="es-ES" sz="2400" dirty="0" err="1" smtClean="0"/>
              <a:t>projects</a:t>
            </a:r>
            <a:r>
              <a:rPr lang="es-ES" sz="2400" dirty="0" smtClean="0"/>
              <a:t> </a:t>
            </a:r>
            <a:r>
              <a:rPr lang="es-ES" sz="2400" dirty="0" err="1" smtClean="0"/>
              <a:t>to</a:t>
            </a:r>
            <a:r>
              <a:rPr lang="es-ES" sz="2400" dirty="0" smtClean="0"/>
              <a:t> </a:t>
            </a:r>
            <a:r>
              <a:rPr lang="es-ES" sz="2400" dirty="0" err="1" smtClean="0"/>
              <a:t>be</a:t>
            </a:r>
            <a:r>
              <a:rPr lang="es-ES" sz="2400" dirty="0" smtClean="0"/>
              <a:t> </a:t>
            </a:r>
            <a:r>
              <a:rPr lang="es-ES" sz="2400" dirty="0" err="1" smtClean="0"/>
              <a:t>scaled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their</a:t>
            </a:r>
            <a:r>
              <a:rPr lang="es-ES" sz="2400" dirty="0" smtClean="0"/>
              <a:t> </a:t>
            </a:r>
            <a:r>
              <a:rPr lang="es-ES" sz="2400" dirty="0" err="1" smtClean="0"/>
              <a:t>computing</a:t>
            </a:r>
            <a:r>
              <a:rPr lang="es-ES" sz="2400" dirty="0" smtClean="0"/>
              <a:t> </a:t>
            </a:r>
            <a:r>
              <a:rPr lang="es-ES" sz="2400" dirty="0" err="1" smtClean="0"/>
              <a:t>capabilities</a:t>
            </a:r>
            <a:r>
              <a:rPr lang="es-ES" sz="2400" dirty="0" smtClean="0"/>
              <a:t>.</a:t>
            </a:r>
          </a:p>
          <a:p>
            <a:pPr lvl="1"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" sz="2800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err="1" smtClean="0"/>
              <a:t>Computational</a:t>
            </a:r>
            <a:r>
              <a:rPr lang="es-ES" sz="4000" dirty="0" smtClean="0"/>
              <a:t> </a:t>
            </a:r>
            <a:r>
              <a:rPr lang="es-ES" sz="4000" dirty="0" err="1" smtClean="0"/>
              <a:t>infrastructure</a:t>
            </a:r>
            <a:r>
              <a:rPr lang="es-ES" sz="4000" dirty="0" smtClean="0"/>
              <a:t> </a:t>
            </a:r>
            <a:r>
              <a:rPr lang="es-ES" sz="4000" dirty="0" err="1" smtClean="0"/>
              <a:t>for</a:t>
            </a:r>
            <a:r>
              <a:rPr lang="es-ES" sz="4000" dirty="0" smtClean="0"/>
              <a:t> NGS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3600" smtClean="0"/>
              <a:t>Infrastructures of different size 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3200" i="1" smtClean="0"/>
              <a:t>Small, 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3200" i="1" smtClean="0"/>
              <a:t>Medium, 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3200" i="1" smtClean="0"/>
              <a:t>Big </a:t>
            </a:r>
          </a:p>
          <a:p>
            <a:pPr lvl="1">
              <a:buFont typeface="Times New Roman" pitchFamily="18" charset="0"/>
              <a:buNone/>
            </a:pPr>
            <a:r>
              <a:rPr lang="es-ES" sz="3200" smtClean="0"/>
              <a:t>provide diverse capabilities </a:t>
            </a:r>
          </a:p>
          <a:p>
            <a:pPr lvl="1">
              <a:buFont typeface="Times New Roman" pitchFamily="18" charset="0"/>
              <a:buNone/>
            </a:pPr>
            <a:r>
              <a:rPr lang="es-ES" sz="3200" smtClean="0"/>
              <a:t>for a wide range of project types.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Small infrastructure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400" dirty="0" err="1" smtClean="0"/>
              <a:t>Recommended</a:t>
            </a:r>
            <a:r>
              <a:rPr lang="es-ES" sz="2400" dirty="0" smtClean="0"/>
              <a:t> at </a:t>
            </a:r>
            <a:r>
              <a:rPr lang="es-ES" sz="2400" dirty="0" err="1" smtClean="0"/>
              <a:t>least</a:t>
            </a:r>
            <a:r>
              <a:rPr lang="es-ES" sz="2400" dirty="0" smtClean="0"/>
              <a:t> 2 machines </a:t>
            </a:r>
          </a:p>
          <a:p>
            <a:pPr lvl="1"/>
            <a:r>
              <a:rPr lang="es-ES" sz="2000" dirty="0" smtClean="0"/>
              <a:t>8 </a:t>
            </a:r>
            <a:r>
              <a:rPr lang="es-ES" sz="2000" dirty="0" err="1" smtClean="0"/>
              <a:t>or</a:t>
            </a:r>
            <a:r>
              <a:rPr lang="es-ES" sz="2000" dirty="0" smtClean="0"/>
              <a:t> 12 </a:t>
            </a:r>
            <a:r>
              <a:rPr lang="es-ES" sz="2000" dirty="0" err="1" smtClean="0"/>
              <a:t>cores</a:t>
            </a:r>
            <a:r>
              <a:rPr lang="es-ES" sz="2000" dirty="0" smtClean="0"/>
              <a:t> </a:t>
            </a:r>
            <a:r>
              <a:rPr lang="es-ES" sz="2000" dirty="0" err="1" smtClean="0"/>
              <a:t>each</a:t>
            </a:r>
            <a:r>
              <a:rPr lang="es-ES" sz="2000" dirty="0" smtClean="0"/>
              <a:t> machine.</a:t>
            </a:r>
          </a:p>
          <a:p>
            <a:pPr lvl="1"/>
            <a:r>
              <a:rPr lang="es-ES" sz="2000" dirty="0" smtClean="0"/>
              <a:t>48Gb </a:t>
            </a:r>
            <a:r>
              <a:rPr lang="es-ES" sz="2000" dirty="0" err="1" smtClean="0"/>
              <a:t>ram</a:t>
            </a:r>
            <a:r>
              <a:rPr lang="es-ES" sz="2000" dirty="0" smtClean="0"/>
              <a:t> </a:t>
            </a:r>
            <a:r>
              <a:rPr lang="es-ES" sz="2000" dirty="0" err="1" smtClean="0"/>
              <a:t>minimum</a:t>
            </a:r>
            <a:r>
              <a:rPr lang="es-ES" sz="2000" dirty="0" smtClean="0"/>
              <a:t> </a:t>
            </a:r>
            <a:r>
              <a:rPr lang="es-ES" sz="2000" dirty="0" err="1" smtClean="0"/>
              <a:t>each</a:t>
            </a:r>
            <a:r>
              <a:rPr lang="es-ES" sz="2000" dirty="0" smtClean="0"/>
              <a:t> machine.</a:t>
            </a:r>
          </a:p>
          <a:p>
            <a:pPr lvl="1"/>
            <a:r>
              <a:rPr lang="es-ES" sz="2000" dirty="0" smtClean="0"/>
              <a:t>BIG local disk. At </a:t>
            </a:r>
            <a:r>
              <a:rPr lang="es-ES" sz="2000" dirty="0" err="1" smtClean="0"/>
              <a:t>least</a:t>
            </a:r>
            <a:r>
              <a:rPr lang="es-ES" sz="2000" dirty="0" smtClean="0"/>
              <a:t> 4TB </a:t>
            </a:r>
            <a:r>
              <a:rPr lang="es-ES" sz="2000" dirty="0" err="1" smtClean="0"/>
              <a:t>each</a:t>
            </a:r>
            <a:r>
              <a:rPr lang="es-ES" sz="2000" dirty="0" smtClean="0"/>
              <a:t> machine</a:t>
            </a:r>
          </a:p>
          <a:p>
            <a:pPr lvl="2"/>
            <a:r>
              <a:rPr lang="es-ES" sz="1400" dirty="0" smtClean="0"/>
              <a:t>As </a:t>
            </a:r>
            <a:r>
              <a:rPr lang="es-ES" sz="1400" dirty="0" err="1" smtClean="0"/>
              <a:t>much</a:t>
            </a:r>
            <a:r>
              <a:rPr lang="es-ES" sz="1400" dirty="0" smtClean="0"/>
              <a:t> local disks as </a:t>
            </a:r>
            <a:r>
              <a:rPr lang="es-ES" sz="1400" dirty="0" err="1" smtClean="0"/>
              <a:t>we</a:t>
            </a:r>
            <a:r>
              <a:rPr lang="es-ES" sz="1400" dirty="0" smtClean="0"/>
              <a:t> can </a:t>
            </a:r>
            <a:r>
              <a:rPr lang="es-ES" sz="1400" dirty="0" err="1" smtClean="0"/>
              <a:t>afford</a:t>
            </a:r>
            <a:endParaRPr lang="es-ES" sz="1400" dirty="0" smtClean="0"/>
          </a:p>
          <a:p>
            <a:r>
              <a:rPr lang="es-ES" sz="2400" dirty="0" smtClean="0"/>
              <a:t>Price </a:t>
            </a:r>
            <a:r>
              <a:rPr lang="es-ES" sz="2400" dirty="0" err="1" smtClean="0"/>
              <a:t>range</a:t>
            </a:r>
            <a:r>
              <a:rPr lang="es-ES" sz="2400" dirty="0" smtClean="0"/>
              <a:t>: </a:t>
            </a:r>
            <a:r>
              <a:rPr lang="es-ES" sz="2400" dirty="0" err="1" smtClean="0"/>
              <a:t>starting</a:t>
            </a:r>
            <a:r>
              <a:rPr lang="es-ES" sz="2400" dirty="0" smtClean="0"/>
              <a:t> at 8.000€ - 10.000€ (2 machines)</a:t>
            </a:r>
          </a:p>
          <a:p>
            <a:r>
              <a:rPr lang="es-ES" sz="2400" dirty="0" smtClean="0"/>
              <a:t>Can do 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RNA-</a:t>
            </a:r>
            <a:r>
              <a:rPr lang="es-ES" sz="2000" dirty="0" err="1" smtClean="0"/>
              <a:t>seq</a:t>
            </a:r>
            <a:r>
              <a:rPr lang="es-ES" sz="2000" dirty="0" smtClean="0"/>
              <a:t> </a:t>
            </a:r>
            <a:r>
              <a:rPr lang="es-ES" sz="2000" dirty="0" err="1" smtClean="0"/>
              <a:t>analysis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Small </a:t>
            </a:r>
            <a:r>
              <a:rPr lang="es-ES" sz="2000" dirty="0" err="1" smtClean="0"/>
              <a:t>metagenomic</a:t>
            </a:r>
            <a:r>
              <a:rPr lang="es-ES" sz="2000" dirty="0" smtClean="0"/>
              <a:t> </a:t>
            </a:r>
            <a:r>
              <a:rPr lang="es-ES" sz="2000" dirty="0" err="1" smtClean="0"/>
              <a:t>projects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A </a:t>
            </a:r>
            <a:r>
              <a:rPr lang="es-ES" sz="2000" dirty="0" err="1" smtClean="0"/>
              <a:t>few</a:t>
            </a:r>
            <a:r>
              <a:rPr lang="es-ES" sz="2000" dirty="0" smtClean="0"/>
              <a:t> </a:t>
            </a:r>
            <a:r>
              <a:rPr lang="es-ES" sz="2000" dirty="0" err="1" smtClean="0"/>
              <a:t>exomes</a:t>
            </a:r>
            <a:endParaRPr lang="es-ES" sz="2000" dirty="0" smtClean="0"/>
          </a:p>
          <a:p>
            <a:endParaRPr lang="es-ES" sz="2400" dirty="0" smtClean="0"/>
          </a:p>
        </p:txBody>
      </p:sp>
      <p:pic>
        <p:nvPicPr>
          <p:cNvPr id="4403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1112" y="4221092"/>
            <a:ext cx="23114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6" y="0"/>
            <a:ext cx="8913813" cy="1143000"/>
          </a:xfrm>
        </p:spPr>
        <p:txBody>
          <a:bodyPr/>
          <a:lstStyle/>
          <a:p>
            <a:r>
              <a:rPr lang="es-ES" dirty="0" err="1" smtClean="0"/>
              <a:t>Middle</a:t>
            </a:r>
            <a:r>
              <a:rPr lang="es-ES" dirty="0" smtClean="0"/>
              <a:t> </a:t>
            </a:r>
            <a:r>
              <a:rPr lang="es-ES" dirty="0" err="1" smtClean="0"/>
              <a:t>size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endParaRPr lang="es-ES" dirty="0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219200"/>
            <a:ext cx="5530850" cy="4637088"/>
          </a:xfrm>
        </p:spPr>
        <p:txBody>
          <a:bodyPr/>
          <a:lstStyle/>
          <a:p>
            <a:r>
              <a:rPr lang="es-ES" sz="2400" dirty="0" smtClean="0"/>
              <a:t>"Small” </a:t>
            </a:r>
            <a:r>
              <a:rPr lang="es-ES" sz="2400" dirty="0" err="1" smtClean="0"/>
              <a:t>distributed</a:t>
            </a:r>
            <a:r>
              <a:rPr lang="es-ES" sz="2400" dirty="0" smtClean="0"/>
              <a:t> </a:t>
            </a:r>
            <a:r>
              <a:rPr lang="es-ES" sz="2400" dirty="0" err="1" smtClean="0"/>
              <a:t>filesystem</a:t>
            </a:r>
            <a:r>
              <a:rPr lang="es-ES" sz="2400" dirty="0" smtClean="0"/>
              <a:t> </a:t>
            </a:r>
            <a:br>
              <a:rPr lang="es-ES" sz="2400" dirty="0" smtClean="0"/>
            </a:br>
            <a:r>
              <a:rPr lang="es-ES" sz="2400" dirty="0" smtClean="0"/>
              <a:t>( </a:t>
            </a:r>
            <a:r>
              <a:rPr lang="es-ES" sz="2400" dirty="0" err="1" smtClean="0"/>
              <a:t>around</a:t>
            </a:r>
            <a:r>
              <a:rPr lang="es-ES" sz="2400" dirty="0" smtClean="0"/>
              <a:t> 50TB).</a:t>
            </a:r>
          </a:p>
          <a:p>
            <a:r>
              <a:rPr lang="es-ES" sz="2400" dirty="0" smtClean="0"/>
              <a:t>"Small” </a:t>
            </a:r>
            <a:r>
              <a:rPr lang="es-ES" sz="2400" dirty="0" err="1" smtClean="0"/>
              <a:t>cluster</a:t>
            </a:r>
            <a:r>
              <a:rPr lang="es-ES" sz="2400" dirty="0" smtClean="0"/>
              <a:t> </a:t>
            </a:r>
            <a:br>
              <a:rPr lang="es-ES" sz="2400" dirty="0" smtClean="0"/>
            </a:br>
            <a:r>
              <a:rPr lang="es-ES" sz="2400" dirty="0" smtClean="0"/>
              <a:t>(10 </a:t>
            </a:r>
            <a:r>
              <a:rPr lang="es-ES" sz="2400" dirty="0" err="1" smtClean="0"/>
              <a:t>nodes</a:t>
            </a:r>
            <a:r>
              <a:rPr lang="es-ES" sz="2400" dirty="0" smtClean="0"/>
              <a:t>, 80 </a:t>
            </a:r>
            <a:r>
              <a:rPr lang="es-ES" sz="2400" dirty="0" err="1" smtClean="0"/>
              <a:t>to</a:t>
            </a:r>
            <a:r>
              <a:rPr lang="es-ES" sz="2400" dirty="0" smtClean="0"/>
              <a:t> 120 </a:t>
            </a:r>
            <a:r>
              <a:rPr lang="es-ES" sz="2400" dirty="0" err="1" smtClean="0"/>
              <a:t>cores</a:t>
            </a:r>
            <a:r>
              <a:rPr lang="es-ES" sz="2400" dirty="0" smtClean="0"/>
              <a:t>).</a:t>
            </a:r>
          </a:p>
          <a:p>
            <a:r>
              <a:rPr lang="es-ES" sz="2400" dirty="0" err="1" smtClean="0"/>
              <a:t>Gigabit</a:t>
            </a:r>
            <a:r>
              <a:rPr lang="es-ES" sz="2400" dirty="0" smtClean="0"/>
              <a:t> </a:t>
            </a:r>
            <a:r>
              <a:rPr lang="es-ES" sz="2400" dirty="0" err="1" smtClean="0"/>
              <a:t>ethernet</a:t>
            </a:r>
            <a:r>
              <a:rPr lang="es-ES" sz="2400" dirty="0" smtClean="0"/>
              <a:t> </a:t>
            </a:r>
            <a:r>
              <a:rPr lang="es-ES" sz="2400" dirty="0" err="1" smtClean="0"/>
              <a:t>network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Price : 50.000 – 100.000 € (</a:t>
            </a:r>
            <a:r>
              <a:rPr lang="es-ES" sz="2400" dirty="0" err="1" smtClean="0"/>
              <a:t>just</a:t>
            </a:r>
            <a:r>
              <a:rPr lang="es-ES" sz="2400" dirty="0" smtClean="0"/>
              <a:t> hardware) plus data center and </a:t>
            </a:r>
            <a:r>
              <a:rPr lang="es-ES" sz="2400" dirty="0" err="1" smtClean="0"/>
              <a:t>informaticians</a:t>
            </a:r>
            <a:r>
              <a:rPr lang="es-ES" sz="2400" dirty="0" smtClean="0"/>
              <a:t> </a:t>
            </a:r>
            <a:r>
              <a:rPr lang="es-ES" sz="2400" dirty="0" err="1" smtClean="0"/>
              <a:t>salary</a:t>
            </a:r>
            <a:endParaRPr lang="es-ES" sz="2400" dirty="0" smtClean="0"/>
          </a:p>
          <a:p>
            <a:r>
              <a:rPr lang="es-ES" sz="2400" dirty="0" smtClean="0"/>
              <a:t>Can do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2000" dirty="0" err="1" smtClean="0"/>
              <a:t>Genome</a:t>
            </a:r>
            <a:r>
              <a:rPr lang="es-ES" sz="2000" dirty="0" smtClean="0"/>
              <a:t> </a:t>
            </a:r>
            <a:r>
              <a:rPr lang="es-ES" sz="2000" dirty="0" err="1" smtClean="0"/>
              <a:t>assembly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More </a:t>
            </a:r>
            <a:r>
              <a:rPr lang="es-ES" sz="2000" dirty="0" err="1" smtClean="0"/>
              <a:t>than</a:t>
            </a:r>
            <a:r>
              <a:rPr lang="es-ES" sz="2000" dirty="0" smtClean="0"/>
              <a:t>-a-</a:t>
            </a:r>
            <a:r>
              <a:rPr lang="es-ES" sz="2000" dirty="0" err="1" smtClean="0"/>
              <a:t>few</a:t>
            </a:r>
            <a:r>
              <a:rPr lang="es-ES" sz="2000" dirty="0" smtClean="0"/>
              <a:t> </a:t>
            </a:r>
            <a:r>
              <a:rPr lang="es-ES" sz="2000" dirty="0" err="1" smtClean="0"/>
              <a:t>exomes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err="1" smtClean="0"/>
              <a:t>Middle-sized</a:t>
            </a:r>
            <a:r>
              <a:rPr lang="es-ES" sz="2000" dirty="0" smtClean="0"/>
              <a:t> </a:t>
            </a:r>
            <a:r>
              <a:rPr lang="es-ES" sz="2000" dirty="0" err="1" smtClean="0"/>
              <a:t>metagenomics</a:t>
            </a:r>
            <a:r>
              <a:rPr lang="es-ES" sz="2000" dirty="0" smtClean="0"/>
              <a:t>.</a:t>
            </a:r>
          </a:p>
          <a:p>
            <a:pPr lvl="1">
              <a:buFont typeface="Times New Roman" pitchFamily="18" charset="0"/>
              <a:buChar char="•"/>
            </a:pPr>
            <a:endParaRPr lang="es-ES" sz="2000" dirty="0" smtClean="0"/>
          </a:p>
          <a:p>
            <a:endParaRPr lang="es-ES" sz="2400" dirty="0" smtClean="0"/>
          </a:p>
        </p:txBody>
      </p:sp>
      <p:pic>
        <p:nvPicPr>
          <p:cNvPr id="45060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250" y="2590800"/>
            <a:ext cx="2971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Why is NGS revolutionary?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800" dirty="0" smtClean="0"/>
              <a:t>NGS has </a:t>
            </a:r>
            <a:r>
              <a:rPr lang="es-ES" sz="2800" dirty="0" err="1" smtClean="0"/>
              <a:t>brought</a:t>
            </a:r>
            <a:r>
              <a:rPr lang="es-ES" sz="2800" dirty="0" smtClean="0"/>
              <a:t> </a:t>
            </a:r>
            <a:r>
              <a:rPr lang="es-ES" sz="2800" dirty="0" err="1" smtClean="0"/>
              <a:t>high</a:t>
            </a:r>
            <a:r>
              <a:rPr lang="es-ES" sz="2800" dirty="0" smtClean="0"/>
              <a:t> </a:t>
            </a:r>
            <a:r>
              <a:rPr lang="es-ES" sz="2800" dirty="0" err="1" smtClean="0"/>
              <a:t>speed</a:t>
            </a:r>
            <a:r>
              <a:rPr lang="es-ES" sz="2800" dirty="0" smtClean="0"/>
              <a:t> </a:t>
            </a:r>
            <a:r>
              <a:rPr lang="es-ES" sz="2800" dirty="0" err="1" smtClean="0"/>
              <a:t>not</a:t>
            </a:r>
            <a:r>
              <a:rPr lang="es-ES" sz="2800" dirty="0" smtClean="0"/>
              <a:t> </a:t>
            </a:r>
            <a:r>
              <a:rPr lang="es-ES" sz="2800" dirty="0" err="1" smtClean="0"/>
              <a:t>only</a:t>
            </a:r>
            <a:r>
              <a:rPr lang="es-ES" sz="2800" dirty="0" smtClean="0"/>
              <a:t> </a:t>
            </a:r>
            <a:r>
              <a:rPr lang="es-ES" sz="2800" dirty="0" err="1" smtClean="0"/>
              <a:t>to</a:t>
            </a:r>
            <a:r>
              <a:rPr lang="es-ES" sz="2800" dirty="0" smtClean="0"/>
              <a:t> </a:t>
            </a:r>
            <a:r>
              <a:rPr lang="es-ES" sz="2800" dirty="0" err="1" smtClean="0"/>
              <a:t>genome</a:t>
            </a:r>
            <a:r>
              <a:rPr lang="es-ES" sz="2800" dirty="0" smtClean="0"/>
              <a:t> </a:t>
            </a:r>
            <a:r>
              <a:rPr lang="es-ES" sz="2800" dirty="0" err="1" smtClean="0"/>
              <a:t>sequencing</a:t>
            </a:r>
            <a:r>
              <a:rPr lang="es-ES" sz="2800" dirty="0" smtClean="0"/>
              <a:t> and personal medicine,</a:t>
            </a:r>
          </a:p>
          <a:p>
            <a:r>
              <a:rPr lang="es-ES" sz="2800" dirty="0" err="1" smtClean="0"/>
              <a:t>it</a:t>
            </a:r>
            <a:r>
              <a:rPr lang="es-ES" sz="2800" dirty="0" smtClean="0"/>
              <a:t> has </a:t>
            </a:r>
            <a:r>
              <a:rPr lang="es-ES" sz="2800" dirty="0" err="1" smtClean="0"/>
              <a:t>also</a:t>
            </a:r>
            <a:r>
              <a:rPr lang="es-ES" sz="2800" dirty="0" smtClean="0"/>
              <a:t> </a:t>
            </a:r>
            <a:r>
              <a:rPr lang="es-ES" sz="2800" dirty="0" err="1" smtClean="0"/>
              <a:t>changed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way</a:t>
            </a:r>
            <a:r>
              <a:rPr lang="es-ES" sz="2800" dirty="0" smtClean="0"/>
              <a:t> </a:t>
            </a:r>
            <a:r>
              <a:rPr lang="es-ES" sz="2800" dirty="0" err="1" smtClean="0"/>
              <a:t>we</a:t>
            </a:r>
            <a:r>
              <a:rPr lang="es-ES" sz="2800" dirty="0" smtClean="0"/>
              <a:t> do </a:t>
            </a:r>
            <a:r>
              <a:rPr lang="es-ES" sz="2800" dirty="0" err="1" smtClean="0"/>
              <a:t>genome</a:t>
            </a:r>
            <a:r>
              <a:rPr lang="es-ES" sz="2800" dirty="0" smtClean="0"/>
              <a:t> </a:t>
            </a:r>
            <a:r>
              <a:rPr lang="es-ES" sz="2800" dirty="0" err="1" smtClean="0"/>
              <a:t>research</a:t>
            </a:r>
            <a:endParaRPr lang="es-ES" sz="2800" dirty="0" smtClean="0"/>
          </a:p>
          <a:p>
            <a:r>
              <a:rPr lang="es-ES" sz="2800" dirty="0" err="1" smtClean="0"/>
              <a:t>Got</a:t>
            </a:r>
            <a:r>
              <a:rPr lang="es-ES" sz="2800" dirty="0" smtClean="0"/>
              <a:t> a </a:t>
            </a:r>
            <a:r>
              <a:rPr lang="es-ES" sz="2800" dirty="0" err="1" smtClean="0"/>
              <a:t>question</a:t>
            </a:r>
            <a:r>
              <a:rPr lang="es-ES" sz="2800" dirty="0" smtClean="0"/>
              <a:t> </a:t>
            </a:r>
            <a:r>
              <a:rPr lang="es-ES" sz="2800" dirty="0" err="1" smtClean="0"/>
              <a:t>on</a:t>
            </a:r>
            <a:r>
              <a:rPr lang="es-ES" sz="2800" dirty="0" smtClean="0"/>
              <a:t> </a:t>
            </a:r>
            <a:r>
              <a:rPr lang="es-ES" sz="2800" dirty="0" err="1" smtClean="0"/>
              <a:t>genome</a:t>
            </a:r>
            <a:r>
              <a:rPr lang="es-ES" sz="2800" dirty="0" smtClean="0"/>
              <a:t> </a:t>
            </a:r>
            <a:r>
              <a:rPr lang="es-ES" sz="2800" dirty="0" err="1" smtClean="0"/>
              <a:t>organization</a:t>
            </a:r>
            <a:r>
              <a:rPr lang="es-ES" sz="2800" dirty="0" smtClean="0"/>
              <a:t>?</a:t>
            </a:r>
          </a:p>
          <a:p>
            <a:r>
              <a:rPr lang="es-ES" sz="2800" dirty="0" smtClean="0"/>
              <a:t>				SEQUENCE IT 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60514" y="0"/>
            <a:ext cx="8913813" cy="1143000"/>
          </a:xfrm>
        </p:spPr>
        <p:txBody>
          <a:bodyPr/>
          <a:lstStyle/>
          <a:p>
            <a:r>
              <a:rPr lang="es-ES" dirty="0" smtClean="0"/>
              <a:t>Big </a:t>
            </a:r>
            <a:r>
              <a:rPr lang="es-ES" dirty="0" err="1" smtClean="0"/>
              <a:t>computing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endParaRPr lang="es-ES" dirty="0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66800"/>
            <a:ext cx="8750300" cy="4648200"/>
          </a:xfrm>
        </p:spPr>
        <p:txBody>
          <a:bodyPr/>
          <a:lstStyle/>
          <a:p>
            <a:r>
              <a:rPr lang="es-ES" sz="2400" dirty="0" err="1" smtClean="0"/>
              <a:t>Distributed</a:t>
            </a:r>
            <a:r>
              <a:rPr lang="es-ES" sz="2400" dirty="0" smtClean="0"/>
              <a:t> </a:t>
            </a:r>
            <a:r>
              <a:rPr lang="es-ES" sz="2400" dirty="0" err="1" smtClean="0"/>
              <a:t>memory</a:t>
            </a:r>
            <a:r>
              <a:rPr lang="es-ES" sz="2400" dirty="0" smtClean="0"/>
              <a:t> </a:t>
            </a:r>
            <a:r>
              <a:rPr lang="es-ES" sz="2400" dirty="0" err="1" smtClean="0"/>
              <a:t>cluster</a:t>
            </a:r>
            <a:endParaRPr lang="es-ES" sz="2400" dirty="0" smtClean="0"/>
          </a:p>
          <a:p>
            <a:pPr lvl="1"/>
            <a:r>
              <a:rPr lang="es-ES" sz="2000" dirty="0" err="1" smtClean="0"/>
              <a:t>Starting</a:t>
            </a:r>
            <a:r>
              <a:rPr lang="es-ES" sz="2000" dirty="0" smtClean="0"/>
              <a:t> at 20 </a:t>
            </a:r>
            <a:r>
              <a:rPr lang="es-ES" sz="2000" dirty="0" err="1" smtClean="0"/>
              <a:t>computing</a:t>
            </a:r>
            <a:r>
              <a:rPr lang="es-ES" sz="2000" dirty="0" smtClean="0"/>
              <a:t> </a:t>
            </a:r>
            <a:r>
              <a:rPr lang="es-ES" sz="2000" dirty="0" err="1" smtClean="0"/>
              <a:t>nodes</a:t>
            </a:r>
            <a:endParaRPr lang="es-ES" sz="2000" dirty="0" smtClean="0"/>
          </a:p>
          <a:p>
            <a:pPr lvl="1"/>
            <a:r>
              <a:rPr lang="es-ES" sz="2000" dirty="0" smtClean="0"/>
              <a:t>160 </a:t>
            </a:r>
            <a:r>
              <a:rPr lang="es-ES" sz="2000" dirty="0" err="1" smtClean="0"/>
              <a:t>to</a:t>
            </a:r>
            <a:r>
              <a:rPr lang="es-ES" sz="2000" dirty="0" smtClean="0"/>
              <a:t> 240 </a:t>
            </a:r>
            <a:r>
              <a:rPr lang="es-ES" sz="2000" dirty="0" err="1" smtClean="0"/>
              <a:t>cores</a:t>
            </a:r>
            <a:endParaRPr lang="es-ES" sz="2000" dirty="0" smtClean="0"/>
          </a:p>
          <a:p>
            <a:pPr lvl="1"/>
            <a:r>
              <a:rPr lang="es-ES" sz="2000" dirty="0" smtClean="0"/>
              <a:t>At </a:t>
            </a:r>
            <a:r>
              <a:rPr lang="es-ES" sz="2000" dirty="0" err="1" smtClean="0"/>
              <a:t>least</a:t>
            </a:r>
            <a:r>
              <a:rPr lang="es-ES" sz="2000" dirty="0" smtClean="0"/>
              <a:t> 48GB </a:t>
            </a:r>
            <a:r>
              <a:rPr lang="es-ES" sz="2000" dirty="0" err="1" smtClean="0"/>
              <a:t>ram</a:t>
            </a:r>
            <a:r>
              <a:rPr lang="es-ES" sz="2000" dirty="0" smtClean="0"/>
              <a:t> per </a:t>
            </a:r>
            <a:r>
              <a:rPr lang="es-ES" sz="2000" dirty="0" err="1" smtClean="0"/>
              <a:t>node</a:t>
            </a:r>
            <a:endParaRPr lang="es-ES" sz="2000" dirty="0" smtClean="0"/>
          </a:p>
          <a:p>
            <a:r>
              <a:rPr lang="es-ES" sz="2400" dirty="0" err="1" smtClean="0"/>
              <a:t>Fast</a:t>
            </a:r>
            <a:r>
              <a:rPr lang="es-ES" sz="2400" dirty="0" smtClean="0"/>
              <a:t> </a:t>
            </a:r>
            <a:r>
              <a:rPr lang="es-ES" sz="2400" dirty="0" err="1" smtClean="0"/>
              <a:t>networks</a:t>
            </a:r>
            <a:r>
              <a:rPr lang="es-ES" sz="2400" dirty="0" smtClean="0"/>
              <a:t>  (</a:t>
            </a:r>
            <a:r>
              <a:rPr lang="es-ES" sz="1600" dirty="0" smtClean="0"/>
              <a:t>10Gbit </a:t>
            </a:r>
            <a:r>
              <a:rPr lang="es-ES" sz="1600" dirty="0" err="1" smtClean="0"/>
              <a:t>or</a:t>
            </a:r>
            <a:r>
              <a:rPr lang="es-ES" sz="1600" dirty="0" smtClean="0"/>
              <a:t> </a:t>
            </a:r>
            <a:r>
              <a:rPr lang="es-ES" sz="1600" dirty="0" err="1" smtClean="0"/>
              <a:t>Infiniband</a:t>
            </a:r>
            <a:endParaRPr lang="es-ES" sz="1600" dirty="0" smtClean="0"/>
          </a:p>
          <a:p>
            <a:r>
              <a:rPr lang="es-ES" sz="2400" dirty="0" err="1" smtClean="0"/>
              <a:t>Batch</a:t>
            </a:r>
            <a:r>
              <a:rPr lang="es-ES" sz="2400" dirty="0" smtClean="0"/>
              <a:t> </a:t>
            </a:r>
            <a:r>
              <a:rPr lang="es-ES" sz="2400" dirty="0" err="1" smtClean="0"/>
              <a:t>queue</a:t>
            </a:r>
            <a:r>
              <a:rPr lang="es-ES" sz="2400" dirty="0" smtClean="0"/>
              <a:t> </a:t>
            </a:r>
            <a:r>
              <a:rPr lang="es-ES" sz="2400" dirty="0" err="1" smtClean="0"/>
              <a:t>system</a:t>
            </a:r>
            <a:r>
              <a:rPr lang="es-ES" sz="2400" dirty="0" smtClean="0"/>
              <a:t> (</a:t>
            </a:r>
            <a:r>
              <a:rPr lang="es-ES" sz="2400" dirty="0" err="1" smtClean="0"/>
              <a:t>sge</a:t>
            </a:r>
            <a:r>
              <a:rPr lang="es-ES" sz="2400" dirty="0" smtClean="0"/>
              <a:t>, </a:t>
            </a:r>
            <a:r>
              <a:rPr lang="es-ES" sz="2400" dirty="0" err="1" smtClean="0"/>
              <a:t>condor</a:t>
            </a:r>
            <a:r>
              <a:rPr lang="es-ES" sz="2400" dirty="0" smtClean="0"/>
              <a:t>, </a:t>
            </a:r>
            <a:r>
              <a:rPr lang="es-ES" sz="2400" dirty="0" err="1" smtClean="0"/>
              <a:t>pbs</a:t>
            </a:r>
            <a:r>
              <a:rPr lang="es-ES" sz="2400" dirty="0" smtClean="0"/>
              <a:t>, </a:t>
            </a:r>
            <a:r>
              <a:rPr lang="es-ES" sz="2400" dirty="0" err="1" smtClean="0"/>
              <a:t>slurm</a:t>
            </a:r>
            <a:r>
              <a:rPr lang="es-ES" sz="2400" dirty="0" smtClean="0"/>
              <a:t>)</a:t>
            </a:r>
          </a:p>
          <a:p>
            <a:r>
              <a:rPr lang="es-ES" sz="2400" dirty="0" err="1" smtClean="0"/>
              <a:t>Optional</a:t>
            </a:r>
            <a:r>
              <a:rPr lang="es-ES" sz="2400" dirty="0" smtClean="0"/>
              <a:t> MPI and </a:t>
            </a:r>
            <a:r>
              <a:rPr lang="es-ES" sz="2400" dirty="0" err="1" smtClean="0"/>
              <a:t>GPUs</a:t>
            </a:r>
            <a:r>
              <a:rPr lang="es-ES" sz="2400" dirty="0" smtClean="0"/>
              <a:t> </a:t>
            </a:r>
            <a:r>
              <a:rPr lang="es-ES" sz="2400" dirty="0" err="1" smtClean="0"/>
              <a:t>environment</a:t>
            </a:r>
            <a:endParaRPr lang="es-ES" sz="2400" dirty="0" smtClean="0"/>
          </a:p>
          <a:p>
            <a:r>
              <a:rPr lang="es-ES" sz="2400" dirty="0" err="1" smtClean="0"/>
              <a:t>Good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</a:t>
            </a:r>
            <a:r>
              <a:rPr lang="es-ES" sz="2400" dirty="0" err="1" smtClean="0"/>
              <a:t>large-scale</a:t>
            </a:r>
            <a:r>
              <a:rPr lang="es-ES" sz="2400" dirty="0" smtClean="0"/>
              <a:t> </a:t>
            </a:r>
            <a:r>
              <a:rPr lang="es-ES" sz="2400" dirty="0" err="1" smtClean="0"/>
              <a:t>projects</a:t>
            </a:r>
            <a:r>
              <a:rPr lang="es-ES" sz="2400" dirty="0" smtClean="0"/>
              <a:t> (</a:t>
            </a:r>
            <a:r>
              <a:rPr lang="es-ES" sz="2400" b="1" dirty="0" err="1" smtClean="0"/>
              <a:t>big</a:t>
            </a:r>
            <a:r>
              <a:rPr lang="es-ES" sz="2400" b="1" dirty="0" smtClean="0"/>
              <a:t> data</a:t>
            </a:r>
            <a:r>
              <a:rPr lang="es-ES" sz="2400" dirty="0" smtClean="0"/>
              <a:t> at </a:t>
            </a:r>
            <a:r>
              <a:rPr lang="es-ES" sz="2400" dirty="0" err="1" smtClean="0"/>
              <a:t>last</a:t>
            </a:r>
            <a:r>
              <a:rPr lang="es-ES" sz="2400" dirty="0" smtClean="0"/>
              <a:t>)</a:t>
            </a:r>
          </a:p>
          <a:p>
            <a:pPr lvl="1">
              <a:buFont typeface="Times New Roman" pitchFamily="18" charset="0"/>
              <a:buChar char="•"/>
            </a:pPr>
            <a:r>
              <a:rPr lang="es-ES" sz="2000" dirty="0" smtClean="0"/>
              <a:t>Quick </a:t>
            </a:r>
            <a:r>
              <a:rPr lang="es-ES" sz="2000" dirty="0" err="1" smtClean="0"/>
              <a:t>assembly</a:t>
            </a:r>
            <a:r>
              <a:rPr lang="es-ES" sz="2000" dirty="0" smtClean="0"/>
              <a:t> of </a:t>
            </a:r>
            <a:r>
              <a:rPr lang="es-ES" sz="2000" dirty="0" err="1" smtClean="0"/>
              <a:t>human</a:t>
            </a:r>
            <a:r>
              <a:rPr lang="es-ES" sz="2000" dirty="0" smtClean="0"/>
              <a:t> </a:t>
            </a:r>
            <a:r>
              <a:rPr lang="es-ES" sz="2000" dirty="0" err="1" smtClean="0"/>
              <a:t>genomes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err="1" smtClean="0"/>
              <a:t>Hundreds</a:t>
            </a:r>
            <a:r>
              <a:rPr lang="es-ES" sz="2000" dirty="0" smtClean="0"/>
              <a:t>/</a:t>
            </a:r>
            <a:r>
              <a:rPr lang="es-ES" sz="2000" dirty="0" err="1" smtClean="0"/>
              <a:t>Thousands</a:t>
            </a:r>
            <a:r>
              <a:rPr lang="es-ES" sz="2000" dirty="0" smtClean="0"/>
              <a:t> of </a:t>
            </a:r>
            <a:r>
              <a:rPr lang="es-ES" sz="2000" dirty="0" err="1" smtClean="0"/>
              <a:t>exomes</a:t>
            </a:r>
            <a:endParaRPr lang="es-ES" sz="2000" dirty="0" smtClean="0"/>
          </a:p>
          <a:p>
            <a:pPr lvl="1">
              <a:buFont typeface="Times New Roman" pitchFamily="18" charset="0"/>
              <a:buChar char="•"/>
            </a:pPr>
            <a:r>
              <a:rPr lang="es-ES" sz="2000" dirty="0" err="1" smtClean="0"/>
              <a:t>Large</a:t>
            </a:r>
            <a:r>
              <a:rPr lang="es-ES" sz="2000" dirty="0" smtClean="0"/>
              <a:t> </a:t>
            </a:r>
            <a:r>
              <a:rPr lang="es-ES" sz="2000" dirty="0" err="1" smtClean="0"/>
              <a:t>metagenomic</a:t>
            </a:r>
            <a:r>
              <a:rPr lang="es-ES" sz="2000" dirty="0" smtClean="0"/>
              <a:t> </a:t>
            </a:r>
            <a:r>
              <a:rPr lang="es-ES" sz="2000" dirty="0" err="1" smtClean="0"/>
              <a:t>projects</a:t>
            </a:r>
            <a:endParaRPr lang="es-ES" sz="2000" dirty="0" smtClean="0"/>
          </a:p>
          <a:p>
            <a:r>
              <a:rPr lang="es-ES" sz="2400" dirty="0" err="1" smtClean="0"/>
              <a:t>Very</a:t>
            </a:r>
            <a:r>
              <a:rPr lang="es-ES" sz="2400" dirty="0" smtClean="0"/>
              <a:t> </a:t>
            </a:r>
            <a:r>
              <a:rPr lang="es-ES" sz="2400" dirty="0" err="1" smtClean="0"/>
              <a:t>expensive</a:t>
            </a:r>
            <a:r>
              <a:rPr lang="es-ES" sz="2400" dirty="0" smtClean="0"/>
              <a:t> </a:t>
            </a:r>
            <a:r>
              <a:rPr lang="es-ES" sz="2400" dirty="0" err="1" smtClean="0"/>
              <a:t>to</a:t>
            </a:r>
            <a:r>
              <a:rPr lang="es-ES" sz="2400" dirty="0" smtClean="0"/>
              <a:t> </a:t>
            </a:r>
            <a:r>
              <a:rPr lang="es-ES" sz="2400" dirty="0" err="1" smtClean="0"/>
              <a:t>acquire</a:t>
            </a:r>
            <a:r>
              <a:rPr lang="es-ES" sz="2400" dirty="0" smtClean="0"/>
              <a:t> and </a:t>
            </a:r>
            <a:r>
              <a:rPr lang="es-ES" sz="2400" dirty="0" err="1" smtClean="0"/>
              <a:t>maintain</a:t>
            </a:r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/>
          </a:p>
        </p:txBody>
      </p:sp>
      <p:pic>
        <p:nvPicPr>
          <p:cNvPr id="46084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7138" y="1196752"/>
            <a:ext cx="285313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Alternatives (1): Cloud Computing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143000"/>
            <a:ext cx="4705350" cy="463708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lang="es-ES" sz="2000" smtClean="0"/>
              <a:t>Pros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Flexibility.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You pay what you use.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Don´t need to maintain a data center.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lang="es-ES" sz="2000" smtClean="0"/>
              <a:t>Cons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Transfer big datasets over internet is slow.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You pay for consumed bandwidth. That is a problem with big datasets.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Lower performance, specially in disk read/write.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Privacy/security concerns.</a:t>
            </a:r>
          </a:p>
          <a:p>
            <a:pPr marL="457200" lvl="1" indent="0">
              <a:lnSpc>
                <a:spcPct val="90000"/>
              </a:lnSpc>
              <a:spcBef>
                <a:spcPct val="20000"/>
              </a:spcBef>
            </a:pPr>
            <a:r>
              <a:rPr lang="es-ES" sz="1800" smtClean="0"/>
              <a:t>More expensive for big and long term projects.</a:t>
            </a:r>
          </a:p>
        </p:txBody>
      </p:sp>
      <p:pic>
        <p:nvPicPr>
          <p:cNvPr id="47109" name="Picture 8" descr="cloud_comput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283200" y="1676400"/>
            <a:ext cx="4369991" cy="20701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Alternatives (2): Grid Computing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143000"/>
            <a:ext cx="5035550" cy="4637088"/>
          </a:xfrm>
        </p:spPr>
        <p:txBody>
          <a:bodyPr/>
          <a:lstStyle/>
          <a:p>
            <a:pPr marL="0" indent="0">
              <a:spcBef>
                <a:spcPct val="20000"/>
              </a:spcBef>
            </a:pPr>
            <a:r>
              <a:rPr lang="es-ES" smtClean="0"/>
              <a:t>Pros</a:t>
            </a:r>
          </a:p>
          <a:p>
            <a:pPr marL="457200" lvl="1" indent="0">
              <a:spcBef>
                <a:spcPct val="20000"/>
              </a:spcBef>
            </a:pPr>
            <a:r>
              <a:rPr lang="es-ES" sz="2400" smtClean="0"/>
              <a:t>Cheaper.</a:t>
            </a:r>
          </a:p>
          <a:p>
            <a:pPr marL="457200" lvl="1" indent="0">
              <a:spcBef>
                <a:spcPct val="20000"/>
              </a:spcBef>
            </a:pPr>
            <a:r>
              <a:rPr lang="es-ES" sz="2400" smtClean="0"/>
              <a:t>More resources available.</a:t>
            </a:r>
          </a:p>
          <a:p>
            <a:pPr marL="0" indent="0">
              <a:spcBef>
                <a:spcPct val="20000"/>
              </a:spcBef>
            </a:pPr>
            <a:r>
              <a:rPr lang="es-ES" smtClean="0"/>
              <a:t>Cons</a:t>
            </a:r>
          </a:p>
          <a:p>
            <a:pPr marL="457200" lvl="1" indent="0">
              <a:spcBef>
                <a:spcPct val="20000"/>
              </a:spcBef>
            </a:pPr>
            <a:r>
              <a:rPr lang="es-ES" sz="2400" smtClean="0"/>
              <a:t>Heterogeneous environment.</a:t>
            </a:r>
          </a:p>
          <a:p>
            <a:pPr marL="457200" lvl="1" indent="0">
              <a:spcBef>
                <a:spcPct val="20000"/>
              </a:spcBef>
            </a:pPr>
            <a:r>
              <a:rPr lang="es-ES" sz="2400" smtClean="0"/>
              <a:t>Slow connectivity (specially in Spain).</a:t>
            </a:r>
          </a:p>
          <a:p>
            <a:pPr marL="457200" lvl="1" indent="0">
              <a:spcBef>
                <a:spcPct val="20000"/>
              </a:spcBef>
            </a:pPr>
            <a:r>
              <a:rPr lang="es-ES" sz="2400" smtClean="0"/>
              <a:t>Much time required to find good resources in the grid.</a:t>
            </a:r>
          </a:p>
          <a:p>
            <a:pPr marL="0" indent="0">
              <a:spcBef>
                <a:spcPct val="20000"/>
              </a:spcBef>
            </a:pPr>
            <a:endParaRPr lang="es-ES" smtClean="0"/>
          </a:p>
        </p:txBody>
      </p:sp>
      <p:pic>
        <p:nvPicPr>
          <p:cNvPr id="48133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273803" y="1676403"/>
            <a:ext cx="2906448" cy="3159125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So what? 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143000"/>
            <a:ext cx="6108700" cy="3505200"/>
          </a:xfrm>
        </p:spPr>
        <p:txBody>
          <a:bodyPr/>
          <a:lstStyle/>
          <a:p>
            <a:r>
              <a:rPr lang="es-ES" smtClean="0"/>
              <a:t>Think before you NGS</a:t>
            </a:r>
          </a:p>
          <a:p>
            <a:r>
              <a:rPr lang="es-ES" smtClean="0"/>
              <a:t>Decide what you …</a:t>
            </a:r>
          </a:p>
          <a:p>
            <a:pPr lvl="1"/>
            <a:r>
              <a:rPr lang="es-ES" smtClean="0"/>
              <a:t>want to do,</a:t>
            </a:r>
          </a:p>
          <a:p>
            <a:pPr lvl="1"/>
            <a:r>
              <a:rPr lang="es-ES" smtClean="0"/>
              <a:t>can afford</a:t>
            </a:r>
          </a:p>
          <a:p>
            <a:pPr lvl="1"/>
            <a:r>
              <a:rPr lang="es-ES" smtClean="0"/>
              <a:t>know how to do</a:t>
            </a:r>
          </a:p>
          <a:p>
            <a:r>
              <a:rPr lang="es-ES" smtClean="0"/>
              <a:t>Consider all alternatives</a:t>
            </a:r>
          </a:p>
          <a:p>
            <a:r>
              <a:rPr lang="es-ES" smtClean="0"/>
              <a:t>Look for expert advice …</a:t>
            </a:r>
          </a:p>
          <a:p>
            <a:pPr lvl="1"/>
            <a:endParaRPr lang="es-ES" smtClean="0"/>
          </a:p>
        </p:txBody>
      </p:sp>
      <p:pic>
        <p:nvPicPr>
          <p:cNvPr id="49157" name="Picture 5" descr="expert-advice-high-scho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3" y="2743200"/>
            <a:ext cx="4385469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776535" y="2564908"/>
            <a:ext cx="8420100" cy="1362075"/>
          </a:xfrm>
        </p:spPr>
        <p:txBody>
          <a:bodyPr/>
          <a:lstStyle/>
          <a:p>
            <a:pPr algn="ctr"/>
            <a:r>
              <a:rPr lang="ca-ES" sz="3600" b="0" dirty="0" smtClean="0"/>
              <a:t>Software for </a:t>
            </a:r>
            <a:br>
              <a:rPr lang="ca-ES" sz="3600" b="0" dirty="0" smtClean="0"/>
            </a:br>
            <a:r>
              <a:rPr lang="ca-ES" sz="3600" b="0" dirty="0" smtClean="0"/>
              <a:t>NGS data </a:t>
            </a:r>
            <a:r>
              <a:rPr lang="ca-ES" sz="3600" b="0" dirty="0" err="1" smtClean="0"/>
              <a:t>analysis</a:t>
            </a:r>
            <a:endParaRPr lang="ca-ES" sz="3600" b="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3050"/>
            <a:ext cx="8913813" cy="923702"/>
          </a:xfrm>
        </p:spPr>
        <p:txBody>
          <a:bodyPr/>
          <a:lstStyle/>
          <a:p>
            <a:r>
              <a:rPr lang="es-ES" sz="3600" dirty="0" err="1" smtClean="0"/>
              <a:t>Which</a:t>
            </a:r>
            <a:r>
              <a:rPr lang="es-ES" sz="3600" dirty="0" smtClean="0"/>
              <a:t> software </a:t>
            </a:r>
            <a:r>
              <a:rPr lang="es-ES" sz="3600" dirty="0" err="1" smtClean="0"/>
              <a:t>for</a:t>
            </a:r>
            <a:r>
              <a:rPr lang="es-ES" sz="3600" dirty="0" smtClean="0"/>
              <a:t> NGS (data) </a:t>
            </a:r>
            <a:r>
              <a:rPr lang="es-ES" sz="3600" dirty="0" err="1" smtClean="0"/>
              <a:t>analysis</a:t>
            </a:r>
            <a:r>
              <a:rPr lang="es-ES" sz="3600" dirty="0" smtClean="0"/>
              <a:t>?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504" y="1268761"/>
            <a:ext cx="8920609" cy="4239295"/>
          </a:xfrm>
        </p:spPr>
        <p:txBody>
          <a:bodyPr/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s-ES" sz="1800" dirty="0" err="1" smtClean="0"/>
              <a:t>Answer</a:t>
            </a:r>
            <a:r>
              <a:rPr lang="es-ES" sz="1800" dirty="0" smtClean="0"/>
              <a:t> </a:t>
            </a:r>
            <a:r>
              <a:rPr lang="es-ES" sz="1800" dirty="0" err="1" smtClean="0"/>
              <a:t>is</a:t>
            </a:r>
            <a:r>
              <a:rPr lang="es-ES" sz="1800" dirty="0" smtClean="0"/>
              <a:t> </a:t>
            </a:r>
            <a:r>
              <a:rPr lang="es-ES" sz="1800" dirty="0" err="1" smtClean="0"/>
              <a:t>not</a:t>
            </a:r>
            <a:r>
              <a:rPr lang="es-ES" sz="1800" dirty="0" smtClean="0"/>
              <a:t> </a:t>
            </a:r>
            <a:r>
              <a:rPr lang="es-ES" sz="1800" dirty="0" err="1" smtClean="0"/>
              <a:t>straightforward</a:t>
            </a:r>
            <a:r>
              <a:rPr lang="es-ES" sz="1800" dirty="0" smtClean="0"/>
              <a:t>.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s-ES" sz="1800" dirty="0" err="1" smtClean="0"/>
              <a:t>Many</a:t>
            </a:r>
            <a:r>
              <a:rPr lang="es-ES" sz="1800" dirty="0" smtClean="0"/>
              <a:t> </a:t>
            </a:r>
            <a:r>
              <a:rPr lang="es-ES" sz="1800" dirty="0" err="1" smtClean="0"/>
              <a:t>possible</a:t>
            </a:r>
            <a:r>
              <a:rPr lang="es-ES" sz="1800" dirty="0" smtClean="0"/>
              <a:t> </a:t>
            </a:r>
            <a:r>
              <a:rPr lang="es-ES" sz="1800" dirty="0" err="1" smtClean="0"/>
              <a:t>classifications</a:t>
            </a:r>
            <a:endParaRPr lang="es-ES" sz="1800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Biological</a:t>
            </a:r>
            <a:r>
              <a:rPr lang="es-ES" sz="1600" dirty="0" smtClean="0"/>
              <a:t> </a:t>
            </a:r>
            <a:r>
              <a:rPr lang="es-ES" sz="1600" dirty="0" err="1" smtClean="0"/>
              <a:t>domains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SNP </a:t>
            </a:r>
            <a:r>
              <a:rPr lang="es-ES" sz="1400" dirty="0" err="1" smtClean="0"/>
              <a:t>discovery</a:t>
            </a:r>
            <a:r>
              <a:rPr lang="es-ES" sz="1400" dirty="0" smtClean="0"/>
              <a:t>, </a:t>
            </a:r>
            <a:r>
              <a:rPr lang="es-ES" sz="1400" dirty="0" err="1" smtClean="0"/>
              <a:t>Genomics</a:t>
            </a:r>
            <a:r>
              <a:rPr lang="es-ES" sz="1400" dirty="0" smtClean="0"/>
              <a:t>, </a:t>
            </a:r>
            <a:r>
              <a:rPr lang="es-ES" sz="1400" dirty="0" err="1" smtClean="0"/>
              <a:t>ChIP-Seq</a:t>
            </a:r>
            <a:r>
              <a:rPr lang="es-ES" sz="1400" dirty="0" smtClean="0"/>
              <a:t>, De-</a:t>
            </a:r>
            <a:r>
              <a:rPr lang="es-ES" sz="1400" dirty="0" err="1" smtClean="0"/>
              <a:t>novo</a:t>
            </a:r>
            <a:r>
              <a:rPr lang="es-ES" sz="1400" dirty="0" smtClean="0"/>
              <a:t> </a:t>
            </a:r>
            <a:r>
              <a:rPr lang="es-ES" sz="1400" dirty="0" err="1" smtClean="0"/>
              <a:t>assembly</a:t>
            </a:r>
            <a:r>
              <a:rPr lang="es-ES" sz="1400" dirty="0" smtClean="0"/>
              <a:t>, 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Bioinformatics</a:t>
            </a:r>
            <a:r>
              <a:rPr lang="es-ES" sz="1600" dirty="0" smtClean="0"/>
              <a:t> </a:t>
            </a:r>
            <a:r>
              <a:rPr lang="es-ES" sz="1600" dirty="0" err="1" smtClean="0"/>
              <a:t>methods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err="1" smtClean="0"/>
              <a:t>Mapping</a:t>
            </a:r>
            <a:r>
              <a:rPr lang="es-ES" sz="1400" dirty="0" smtClean="0"/>
              <a:t>, </a:t>
            </a:r>
            <a:r>
              <a:rPr lang="es-ES" sz="1400" dirty="0" err="1" smtClean="0"/>
              <a:t>Assembly</a:t>
            </a:r>
            <a:r>
              <a:rPr lang="es-ES" sz="1400" dirty="0" smtClean="0"/>
              <a:t>, </a:t>
            </a:r>
            <a:r>
              <a:rPr lang="es-ES" sz="1400" dirty="0" err="1" smtClean="0"/>
              <a:t>Alignment</a:t>
            </a:r>
            <a:r>
              <a:rPr lang="es-ES" sz="1400" dirty="0" smtClean="0"/>
              <a:t>, </a:t>
            </a:r>
            <a:r>
              <a:rPr lang="es-ES" sz="1400" dirty="0" err="1" smtClean="0"/>
              <a:t>Seq</a:t>
            </a:r>
            <a:r>
              <a:rPr lang="es-ES" sz="1400" dirty="0" smtClean="0"/>
              <a:t>-QC,…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Technology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err="1" smtClean="0"/>
              <a:t>Illumina</a:t>
            </a:r>
            <a:r>
              <a:rPr lang="es-ES" sz="1400" dirty="0" smtClean="0"/>
              <a:t>, 454, ABI SOLID, </a:t>
            </a:r>
            <a:r>
              <a:rPr lang="es-ES" sz="1400" dirty="0" err="1" smtClean="0"/>
              <a:t>Helicos</a:t>
            </a:r>
            <a:r>
              <a:rPr lang="es-ES" sz="1400" dirty="0" smtClean="0"/>
              <a:t>, 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Operating</a:t>
            </a:r>
            <a:r>
              <a:rPr lang="es-ES" sz="1600" dirty="0" smtClean="0"/>
              <a:t> </a:t>
            </a:r>
            <a:r>
              <a:rPr lang="es-ES" sz="1600" dirty="0" err="1" smtClean="0"/>
              <a:t>system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Linux, Mac OS X, Windows, 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License</a:t>
            </a:r>
            <a:r>
              <a:rPr lang="es-ES" sz="1600" dirty="0" smtClean="0"/>
              <a:t> </a:t>
            </a:r>
            <a:r>
              <a:rPr lang="es-ES" sz="1600" dirty="0" err="1" smtClean="0"/>
              <a:t>type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GPLv3, GPL, </a:t>
            </a:r>
            <a:r>
              <a:rPr lang="es-ES" sz="1400" dirty="0" err="1" smtClean="0"/>
              <a:t>Commercial</a:t>
            </a:r>
            <a:r>
              <a:rPr lang="es-ES" sz="1400" dirty="0" smtClean="0"/>
              <a:t>, Free </a:t>
            </a:r>
            <a:r>
              <a:rPr lang="es-ES" sz="1400" dirty="0" err="1" smtClean="0"/>
              <a:t>for</a:t>
            </a:r>
            <a:r>
              <a:rPr lang="es-ES" sz="1400" dirty="0" smtClean="0"/>
              <a:t> </a:t>
            </a:r>
            <a:r>
              <a:rPr lang="es-ES" sz="1400" dirty="0" err="1" smtClean="0"/>
              <a:t>academic</a:t>
            </a:r>
            <a:r>
              <a:rPr lang="es-ES" sz="1400" dirty="0" smtClean="0"/>
              <a:t> use,…</a:t>
            </a:r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err="1" smtClean="0"/>
              <a:t>Language</a:t>
            </a:r>
            <a:endParaRPr lang="es-ES" sz="1600" dirty="0" smtClean="0"/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C++, Perl, Java, C, </a:t>
            </a:r>
            <a:r>
              <a:rPr lang="es-ES" sz="1400" dirty="0" err="1" smtClean="0"/>
              <a:t>Phyton</a:t>
            </a:r>
            <a:endParaRPr lang="es-ES" sz="1400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s-ES" sz="1600" dirty="0" smtClean="0"/>
              <a:t>Interface</a:t>
            </a:r>
          </a:p>
          <a:p>
            <a:pPr lvl="2">
              <a:lnSpc>
                <a:spcPct val="90000"/>
              </a:lnSpc>
              <a:buFont typeface="Arial" pitchFamily="34" charset="0"/>
              <a:buChar char="•"/>
            </a:pPr>
            <a:r>
              <a:rPr lang="es-ES" sz="1400" dirty="0" smtClean="0"/>
              <a:t>Web </a:t>
            </a:r>
            <a:r>
              <a:rPr lang="es-ES" sz="1400" dirty="0" err="1" smtClean="0"/>
              <a:t>Based</a:t>
            </a:r>
            <a:r>
              <a:rPr lang="es-ES" sz="1400" dirty="0" smtClean="0"/>
              <a:t>, </a:t>
            </a:r>
            <a:r>
              <a:rPr lang="es-ES" sz="1400" dirty="0" err="1" smtClean="0"/>
              <a:t>Integrated</a:t>
            </a:r>
            <a:r>
              <a:rPr lang="es-ES" sz="1400" dirty="0" smtClean="0"/>
              <a:t> </a:t>
            </a:r>
            <a:r>
              <a:rPr lang="es-ES" sz="1400" dirty="0" err="1" smtClean="0"/>
              <a:t>solutions</a:t>
            </a:r>
            <a:r>
              <a:rPr lang="es-ES" sz="1400" dirty="0" smtClean="0"/>
              <a:t>, </a:t>
            </a:r>
            <a:r>
              <a:rPr lang="es-ES" sz="1400" dirty="0" err="1" smtClean="0"/>
              <a:t>command</a:t>
            </a:r>
            <a:r>
              <a:rPr lang="es-ES" sz="1400" dirty="0" smtClean="0"/>
              <a:t> line </a:t>
            </a:r>
            <a:r>
              <a:rPr lang="es-ES" sz="1400" dirty="0" err="1" smtClean="0"/>
              <a:t>tools</a:t>
            </a:r>
            <a:r>
              <a:rPr lang="es-ES" sz="1400" dirty="0" smtClean="0"/>
              <a:t>, pipelines,…</a:t>
            </a:r>
          </a:p>
        </p:txBody>
      </p:sp>
      <p:sp>
        <p:nvSpPr>
          <p:cNvPr id="50181" name="Rectangle 4"/>
          <p:cNvSpPr>
            <a:spLocks noChangeArrowheads="1"/>
          </p:cNvSpPr>
          <p:nvPr/>
        </p:nvSpPr>
        <p:spPr bwMode="auto">
          <a:xfrm>
            <a:off x="4787900" y="1308535"/>
            <a:ext cx="5118100" cy="34996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GB" b="0">
                <a:solidFill>
                  <a:schemeClr val="tx1"/>
                </a:solidFill>
                <a:hlinkClick r:id="rId2"/>
              </a:rPr>
              <a:t>http://seqanswers.com/wiki/Software/list</a:t>
            </a:r>
            <a:r>
              <a:rPr lang="en-GB">
                <a:solidFill>
                  <a:schemeClr val="tx1"/>
                </a:solidFill>
                <a:hlinkClick r:id="rId2"/>
              </a:rPr>
              <a:t> </a:t>
            </a:r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Software Platfor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332657"/>
            <a:ext cx="6462738" cy="4159843"/>
          </a:xfrm>
          <a:prstGeom prst="rect">
            <a:avLst/>
          </a:prstGeom>
          <a:noFill/>
        </p:spPr>
      </p:pic>
      <p:pic>
        <p:nvPicPr>
          <p:cNvPr id="47108" name="Picture 4" descr="http://res.illumina.com/images/software/basespace/basespace-developer-event-1120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6896" y="4653140"/>
            <a:ext cx="4432970" cy="1609229"/>
          </a:xfrm>
          <a:prstGeom prst="rect">
            <a:avLst/>
          </a:prstGeom>
          <a:noFill/>
        </p:spPr>
      </p:pic>
      <p:pic>
        <p:nvPicPr>
          <p:cNvPr id="6" name="Picture 12" descr="IGVlogo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7216" y="764704"/>
            <a:ext cx="231140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9" descr="clc-genomics-workbench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96616" y="4509124"/>
            <a:ext cx="2016224" cy="1861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ES" smtClean="0"/>
              <a:t>NGS data analysis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NGS data analysis stages</a:t>
            </a:r>
          </a:p>
        </p:txBody>
      </p:sp>
      <p:pic>
        <p:nvPicPr>
          <p:cNvPr id="54276" name="Picture 5" descr="AGBT-poster_2010-panel2-752392"/>
          <p:cNvPicPr>
            <a:picLocks noChangeAspect="1" noChangeArrowheads="1"/>
          </p:cNvPicPr>
          <p:nvPr/>
        </p:nvPicPr>
        <p:blipFill>
          <a:blip r:embed="rId2" cstate="print"/>
          <a:srcRect l="-1064" t="2499" r="-1064" b="76001"/>
          <a:stretch>
            <a:fillRect/>
          </a:stretch>
        </p:blipFill>
        <p:spPr bwMode="auto">
          <a:xfrm>
            <a:off x="495300" y="1273177"/>
            <a:ext cx="9080500" cy="400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NGS </a:t>
            </a:r>
            <a:r>
              <a:rPr lang="es-ES" dirty="0" err="1" smtClean="0"/>
              <a:t>applications</a:t>
            </a:r>
            <a:endParaRPr lang="es-ES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4485219" y="333376"/>
            <a:ext cx="3074303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i="1">
                <a:solidFill>
                  <a:srgbClr val="800080"/>
                </a:solidFill>
              </a:rPr>
              <a:t>Any DNA can be sequenced</a:t>
            </a: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 cstate="print"/>
          <a:srcRect l="15169" t="23383" r="76770" b="62305"/>
          <a:stretch>
            <a:fillRect/>
          </a:stretch>
        </p:blipFill>
        <p:spPr bwMode="auto">
          <a:xfrm>
            <a:off x="1129903" y="1320804"/>
            <a:ext cx="858176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 l="32758" t="24953" r="57716" b="62312"/>
          <a:stretch>
            <a:fillRect/>
          </a:stretch>
        </p:blipFill>
        <p:spPr bwMode="auto">
          <a:xfrm>
            <a:off x="2691477" y="1249364"/>
            <a:ext cx="1014677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3" cstate="print"/>
          <a:srcRect l="46681" t="23973" r="43796" b="61324"/>
          <a:stretch>
            <a:fillRect/>
          </a:stretch>
        </p:blipFill>
        <p:spPr bwMode="auto">
          <a:xfrm>
            <a:off x="4406109" y="1341438"/>
            <a:ext cx="1014677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4"/>
          <p:cNvPicPr>
            <a:picLocks noChangeAspect="1" noChangeArrowheads="1"/>
          </p:cNvPicPr>
          <p:nvPr/>
        </p:nvPicPr>
        <p:blipFill>
          <a:blip r:embed="rId3" cstate="print"/>
          <a:srcRect l="60603" t="25934" r="29137" b="64272"/>
          <a:stretch>
            <a:fillRect/>
          </a:stretch>
        </p:blipFill>
        <p:spPr bwMode="auto">
          <a:xfrm>
            <a:off x="6122460" y="1484315"/>
            <a:ext cx="109206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4"/>
          <p:cNvPicPr>
            <a:picLocks noChangeAspect="1" noChangeArrowheads="1"/>
          </p:cNvPicPr>
          <p:nvPr/>
        </p:nvPicPr>
        <p:blipFill>
          <a:blip r:embed="rId3" cstate="print"/>
          <a:srcRect l="75993" t="23973" r="14487" b="60329"/>
          <a:stretch>
            <a:fillRect/>
          </a:stretch>
        </p:blipFill>
        <p:spPr bwMode="auto">
          <a:xfrm>
            <a:off x="7761423" y="1341440"/>
            <a:ext cx="1014677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4"/>
          <p:cNvPicPr>
            <a:picLocks noChangeAspect="1" noChangeArrowheads="1"/>
          </p:cNvPicPr>
          <p:nvPr/>
        </p:nvPicPr>
        <p:blipFill>
          <a:blip r:embed="rId3" cstate="print"/>
          <a:srcRect l="15169" t="45537" r="75310" b="39752"/>
          <a:stretch>
            <a:fillRect/>
          </a:stretch>
        </p:blipFill>
        <p:spPr bwMode="auto">
          <a:xfrm>
            <a:off x="932127" y="3068639"/>
            <a:ext cx="1012958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4"/>
          <p:cNvPicPr>
            <a:picLocks noChangeAspect="1" noChangeArrowheads="1"/>
          </p:cNvPicPr>
          <p:nvPr/>
        </p:nvPicPr>
        <p:blipFill>
          <a:blip r:embed="rId3" cstate="print"/>
          <a:srcRect l="32758" t="45535" r="57722" b="31937"/>
          <a:stretch>
            <a:fillRect/>
          </a:stretch>
        </p:blipFill>
        <p:spPr bwMode="auto">
          <a:xfrm>
            <a:off x="2768867" y="2781301"/>
            <a:ext cx="1014677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4"/>
          <p:cNvPicPr>
            <a:picLocks noChangeAspect="1" noChangeArrowheads="1"/>
          </p:cNvPicPr>
          <p:nvPr/>
        </p:nvPicPr>
        <p:blipFill>
          <a:blip r:embed="rId3" cstate="print"/>
          <a:srcRect l="47499" t="50552" r="43712" b="33749"/>
          <a:stretch>
            <a:fillRect/>
          </a:stretch>
        </p:blipFill>
        <p:spPr bwMode="auto">
          <a:xfrm>
            <a:off x="4562608" y="2997203"/>
            <a:ext cx="937286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4"/>
          <p:cNvPicPr>
            <a:picLocks noChangeAspect="1" noChangeArrowheads="1"/>
          </p:cNvPicPr>
          <p:nvPr/>
        </p:nvPicPr>
        <p:blipFill>
          <a:blip r:embed="rId3" cstate="print"/>
          <a:srcRect l="61423" t="48592" r="29779" b="41615"/>
          <a:stretch>
            <a:fillRect/>
          </a:stretch>
        </p:blipFill>
        <p:spPr bwMode="auto">
          <a:xfrm>
            <a:off x="6122458" y="2924180"/>
            <a:ext cx="9372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0" name="Picture 4"/>
          <p:cNvPicPr>
            <a:picLocks noChangeAspect="1" noChangeArrowheads="1"/>
          </p:cNvPicPr>
          <p:nvPr/>
        </p:nvPicPr>
        <p:blipFill>
          <a:blip r:embed="rId3" cstate="print"/>
          <a:srcRect l="76813" t="45644" r="15128" b="41612"/>
          <a:stretch>
            <a:fillRect/>
          </a:stretch>
        </p:blipFill>
        <p:spPr bwMode="auto">
          <a:xfrm>
            <a:off x="7838813" y="3213101"/>
            <a:ext cx="858177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1" name="Picture 4"/>
          <p:cNvPicPr>
            <a:picLocks noChangeAspect="1" noChangeArrowheads="1"/>
          </p:cNvPicPr>
          <p:nvPr/>
        </p:nvPicPr>
        <p:blipFill>
          <a:blip r:embed="rId3" cstate="print"/>
          <a:srcRect l="15254" t="70155" r="75227" b="15132"/>
          <a:stretch>
            <a:fillRect/>
          </a:stretch>
        </p:blipFill>
        <p:spPr bwMode="auto">
          <a:xfrm>
            <a:off x="975125" y="4797425"/>
            <a:ext cx="1012957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2" name="Picture 4"/>
          <p:cNvPicPr>
            <a:picLocks noChangeAspect="1" noChangeArrowheads="1"/>
          </p:cNvPicPr>
          <p:nvPr/>
        </p:nvPicPr>
        <p:blipFill>
          <a:blip r:embed="rId3" cstate="print"/>
          <a:srcRect l="31377" t="72115" r="56165" b="14162"/>
          <a:stretch>
            <a:fillRect/>
          </a:stretch>
        </p:blipFill>
        <p:spPr bwMode="auto">
          <a:xfrm>
            <a:off x="2925366" y="5013330"/>
            <a:ext cx="1325959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3" name="Picture 4"/>
          <p:cNvPicPr>
            <a:picLocks noChangeAspect="1" noChangeArrowheads="1"/>
          </p:cNvPicPr>
          <p:nvPr/>
        </p:nvPicPr>
        <p:blipFill>
          <a:blip r:embed="rId3" cstate="print"/>
          <a:srcRect l="47499" t="72115" r="43707" b="15158"/>
          <a:stretch>
            <a:fillRect/>
          </a:stretch>
        </p:blipFill>
        <p:spPr bwMode="auto">
          <a:xfrm>
            <a:off x="4875612" y="4941893"/>
            <a:ext cx="935567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4" name="Picture 4"/>
          <p:cNvPicPr>
            <a:picLocks noChangeAspect="1" noChangeArrowheads="1"/>
          </p:cNvPicPr>
          <p:nvPr/>
        </p:nvPicPr>
        <p:blipFill>
          <a:blip r:embed="rId3" cstate="print"/>
          <a:srcRect l="60690" t="65254" r="30516" b="16125"/>
          <a:stretch>
            <a:fillRect/>
          </a:stretch>
        </p:blipFill>
        <p:spPr bwMode="auto">
          <a:xfrm>
            <a:off x="6356350" y="4221168"/>
            <a:ext cx="937287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5" name="Picture 4"/>
          <p:cNvPicPr>
            <a:picLocks noChangeAspect="1" noChangeArrowheads="1"/>
          </p:cNvPicPr>
          <p:nvPr/>
        </p:nvPicPr>
        <p:blipFill>
          <a:blip r:embed="rId3" cstate="print"/>
          <a:srcRect l="75346" t="65530" r="12929" b="22701"/>
          <a:stretch>
            <a:fillRect/>
          </a:stretch>
        </p:blipFill>
        <p:spPr bwMode="auto">
          <a:xfrm>
            <a:off x="7838813" y="4941888"/>
            <a:ext cx="1248569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21 CuadroTexto"/>
          <p:cNvSpPr txBox="1"/>
          <p:nvPr/>
        </p:nvSpPr>
        <p:spPr>
          <a:xfrm>
            <a:off x="741235" y="2400305"/>
            <a:ext cx="1388201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M Tuberculosis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5030394" y="5949954"/>
            <a:ext cx="643125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H5N1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4333875" y="2420943"/>
            <a:ext cx="1040670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C. </a:t>
            </a: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elegans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6278960" y="2276480"/>
            <a:ext cx="692818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Barley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7684030" y="2492380"/>
            <a:ext cx="1120820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Arabidopsis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896015" y="4149728"/>
            <a:ext cx="901209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Maccaca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2612364" y="4437068"/>
            <a:ext cx="1159292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Neanderthal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4719109" y="4221168"/>
            <a:ext cx="484428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HIV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6201569" y="3644904"/>
            <a:ext cx="770724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Tomato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7838813" y="4221168"/>
            <a:ext cx="702436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Potato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975125" y="5949954"/>
            <a:ext cx="1000595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Honeybee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3159262" y="6092830"/>
            <a:ext cx="880369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Mammut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2534973" y="2205043"/>
            <a:ext cx="1111202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S. </a:t>
            </a: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cervisiae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6045071" y="5732468"/>
            <a:ext cx="1362617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James Watson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7917925" y="5876930"/>
            <a:ext cx="1099981" cy="292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Grape </a:t>
            </a:r>
            <a:r>
              <a:rPr lang="es-ES_tradnl" sz="1400" dirty="0" err="1">
                <a:solidFill>
                  <a:schemeClr val="accent5">
                    <a:lumMod val="25000"/>
                  </a:schemeClr>
                </a:solidFill>
                <a:cs typeface="Arial" pitchFamily="34" charset="0"/>
              </a:rPr>
              <a:t>wine</a:t>
            </a:r>
            <a:endParaRPr lang="es-ES" sz="1400" dirty="0">
              <a:solidFill>
                <a:schemeClr val="accent5">
                  <a:lumMod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20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3758" y="0"/>
            <a:ext cx="1534054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2387" y="1312864"/>
            <a:ext cx="7692628" cy="4448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503902" y="250825"/>
            <a:ext cx="8891323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322263" eaLnBrk="0" hangingPunct="0">
              <a:lnSpc>
                <a:spcPct val="100000"/>
              </a:lnSpc>
              <a:buClrTx/>
              <a:buFontTx/>
              <a:buNone/>
              <a:tabLst>
                <a:tab pos="0" algn="l"/>
                <a:tab pos="642938" algn="l"/>
                <a:tab pos="1285875" algn="l"/>
                <a:tab pos="1928813" algn="l"/>
                <a:tab pos="2571750" algn="l"/>
                <a:tab pos="3214688" algn="l"/>
                <a:tab pos="3857625" algn="l"/>
                <a:tab pos="4500563" algn="l"/>
                <a:tab pos="5143500" algn="l"/>
                <a:tab pos="5786438" algn="l"/>
                <a:tab pos="6429375" algn="l"/>
                <a:tab pos="7072313" algn="l"/>
                <a:tab pos="7126288" algn="l"/>
                <a:tab pos="7635875" algn="l"/>
                <a:tab pos="8145463" algn="l"/>
              </a:tabLst>
            </a:pPr>
            <a:r>
              <a:rPr lang="ca-ES" sz="3200" b="0">
                <a:solidFill>
                  <a:schemeClr val="tx1"/>
                </a:solidFill>
                <a:latin typeface="Cambria" pitchFamily="18" charset="0"/>
              </a:rPr>
              <a:t>Applications of Next-Generation Sequencing</a:t>
            </a:r>
          </a:p>
        </p:txBody>
      </p:sp>
      <p:sp>
        <p:nvSpPr>
          <p:cNvPr id="474116" name="AutoShape 4"/>
          <p:cNvSpPr>
            <a:spLocks noChangeArrowheads="1"/>
          </p:cNvSpPr>
          <p:nvPr/>
        </p:nvSpPr>
        <p:spPr bwMode="auto">
          <a:xfrm>
            <a:off x="1171179" y="1349375"/>
            <a:ext cx="2689754" cy="1035050"/>
          </a:xfrm>
          <a:prstGeom prst="roundRect">
            <a:avLst>
              <a:gd name="adj" fmla="val 12931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17" name="AutoShape 5"/>
          <p:cNvSpPr>
            <a:spLocks noChangeArrowheads="1"/>
          </p:cNvSpPr>
          <p:nvPr/>
        </p:nvSpPr>
        <p:spPr bwMode="auto">
          <a:xfrm>
            <a:off x="1286407" y="2625725"/>
            <a:ext cx="2438665" cy="857250"/>
          </a:xfrm>
          <a:prstGeom prst="roundRect">
            <a:avLst>
              <a:gd name="adj" fmla="val 15625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18" name="AutoShape 6"/>
          <p:cNvSpPr>
            <a:spLocks noChangeArrowheads="1"/>
          </p:cNvSpPr>
          <p:nvPr/>
        </p:nvSpPr>
        <p:spPr bwMode="auto">
          <a:xfrm>
            <a:off x="1499658" y="3840163"/>
            <a:ext cx="2031075" cy="920750"/>
          </a:xfrm>
          <a:prstGeom prst="roundRect">
            <a:avLst>
              <a:gd name="adj" fmla="val 14560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19" name="AutoShape 7"/>
          <p:cNvSpPr>
            <a:spLocks noChangeArrowheads="1"/>
          </p:cNvSpPr>
          <p:nvPr/>
        </p:nvSpPr>
        <p:spPr bwMode="auto">
          <a:xfrm>
            <a:off x="6500815" y="1349375"/>
            <a:ext cx="2235729" cy="928688"/>
          </a:xfrm>
          <a:prstGeom prst="roundRect">
            <a:avLst>
              <a:gd name="adj" fmla="val 14421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20" name="AutoShape 8"/>
          <p:cNvSpPr>
            <a:spLocks noChangeArrowheads="1"/>
          </p:cNvSpPr>
          <p:nvPr/>
        </p:nvSpPr>
        <p:spPr bwMode="auto">
          <a:xfrm>
            <a:off x="6500815" y="2625730"/>
            <a:ext cx="2235729" cy="847725"/>
          </a:xfrm>
          <a:prstGeom prst="roundRect">
            <a:avLst>
              <a:gd name="adj" fmla="val 15787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21" name="AutoShape 9"/>
          <p:cNvSpPr>
            <a:spLocks noChangeArrowheads="1"/>
          </p:cNvSpPr>
          <p:nvPr/>
        </p:nvSpPr>
        <p:spPr bwMode="auto">
          <a:xfrm>
            <a:off x="6628077" y="3840163"/>
            <a:ext cx="1972602" cy="857250"/>
          </a:xfrm>
          <a:prstGeom prst="roundRect">
            <a:avLst>
              <a:gd name="adj" fmla="val 15625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4122" name="AutoShape 10"/>
          <p:cNvSpPr>
            <a:spLocks noChangeArrowheads="1"/>
          </p:cNvSpPr>
          <p:nvPr/>
        </p:nvSpPr>
        <p:spPr bwMode="auto">
          <a:xfrm>
            <a:off x="3599525" y="4778380"/>
            <a:ext cx="3037152" cy="911225"/>
          </a:xfrm>
          <a:prstGeom prst="roundRect">
            <a:avLst>
              <a:gd name="adj" fmla="val 14704"/>
            </a:avLst>
          </a:prstGeom>
          <a:noFill/>
          <a:ln w="25560">
            <a:solidFill>
              <a:srgbClr val="FF0508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6" grpId="0" animBg="1"/>
      <p:bldP spid="474117" grpId="0" animBg="1"/>
      <p:bldP spid="474118" grpId="0" animBg="1"/>
      <p:bldP spid="474119" grpId="0" animBg="1"/>
      <p:bldP spid="474120" grpId="0" animBg="1"/>
      <p:bldP spid="474121" grpId="0" animBg="1"/>
      <p:bldP spid="4741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1 Rectángulo"/>
          <p:cNvSpPr>
            <a:spLocks noChangeArrowheads="1"/>
          </p:cNvSpPr>
          <p:nvPr/>
        </p:nvSpPr>
        <p:spPr bwMode="auto">
          <a:xfrm>
            <a:off x="507342" y="908054"/>
            <a:ext cx="904782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Metagenomics is the study of a collection of genetic material (genomes) from a mixed community of organisms. Metagenomics usually refers to the study of microbial communities.</a:t>
            </a:r>
            <a:endParaRPr lang="ca-ES" sz="1400">
              <a:solidFill>
                <a:schemeClr val="tx1"/>
              </a:solidFill>
            </a:endParaRP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3" cstate="print"/>
          <a:srcRect l="37500" t="56175" r="22929" b="18332"/>
          <a:stretch>
            <a:fillRect/>
          </a:stretch>
        </p:blipFill>
        <p:spPr bwMode="auto">
          <a:xfrm>
            <a:off x="1209015" y="3141668"/>
            <a:ext cx="6961717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4" name="5 CuadroTexto"/>
          <p:cNvSpPr txBox="1">
            <a:spLocks noChangeArrowheads="1"/>
          </p:cNvSpPr>
          <p:nvPr/>
        </p:nvSpPr>
        <p:spPr bwMode="auto">
          <a:xfrm>
            <a:off x="3470540" y="2708276"/>
            <a:ext cx="2262158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>
                <a:solidFill>
                  <a:schemeClr val="tx1"/>
                </a:solidFill>
              </a:rPr>
              <a:t>What can we study?</a:t>
            </a:r>
          </a:p>
        </p:txBody>
      </p:sp>
      <p:sp>
        <p:nvSpPr>
          <p:cNvPr id="56325" name="7 Rectángulo"/>
          <p:cNvSpPr>
            <a:spLocks noChangeArrowheads="1"/>
          </p:cNvSpPr>
          <p:nvPr/>
        </p:nvSpPr>
        <p:spPr bwMode="auto">
          <a:xfrm>
            <a:off x="507342" y="1628776"/>
            <a:ext cx="8813932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The biosphere contains between 10</a:t>
            </a:r>
            <a:r>
              <a:rPr lang="en-US" sz="1400" baseline="30000">
                <a:solidFill>
                  <a:schemeClr val="tx1"/>
                </a:solidFill>
              </a:rPr>
              <a:t>30</a:t>
            </a:r>
            <a:r>
              <a:rPr lang="en-US" sz="1400">
                <a:solidFill>
                  <a:schemeClr val="tx1"/>
                </a:solidFill>
              </a:rPr>
              <a:t> and 10</a:t>
            </a:r>
            <a:r>
              <a:rPr lang="en-US" sz="1400" baseline="30000">
                <a:solidFill>
                  <a:schemeClr val="tx1"/>
                </a:solidFill>
              </a:rPr>
              <a:t>31</a:t>
            </a:r>
            <a:r>
              <a:rPr lang="en-US" sz="1400">
                <a:solidFill>
                  <a:schemeClr val="tx1"/>
                </a:solidFill>
              </a:rPr>
              <a:t> microbial genomes, at least 2–3 orders of magnitude more than the number of plant and animal cells combined.</a:t>
            </a:r>
          </a:p>
          <a:p>
            <a:pPr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Microbes associated with the human body outnumber human cells by at least a factor of ten.</a:t>
            </a:r>
          </a:p>
          <a:p>
            <a:pPr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The vast majority cannot be cultured.</a:t>
            </a:r>
            <a:endParaRPr lang="ca-ES" sz="1400">
              <a:solidFill>
                <a:schemeClr val="tx1"/>
              </a:solidFill>
            </a:endParaRPr>
          </a:p>
        </p:txBody>
      </p:sp>
      <p:sp>
        <p:nvSpPr>
          <p:cNvPr id="9" name="6 Título"/>
          <p:cNvSpPr txBox="1">
            <a:spLocks/>
          </p:cNvSpPr>
          <p:nvPr/>
        </p:nvSpPr>
        <p:spPr>
          <a:xfrm>
            <a:off x="495300" y="228600"/>
            <a:ext cx="8903362" cy="457200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100000"/>
              </a:lnSpc>
              <a:defRPr/>
            </a:pPr>
            <a:r>
              <a:rPr lang="es-ES" sz="3600" b="0" kern="0" dirty="0" err="1">
                <a:solidFill>
                  <a:srgbClr val="464646"/>
                </a:solidFill>
                <a:latin typeface="+mj-lt"/>
                <a:ea typeface="+mj-ea"/>
                <a:cs typeface="+mj-cs"/>
              </a:rPr>
              <a:t>Metagenomics</a:t>
            </a:r>
            <a:endParaRPr lang="en-US" sz="3600" b="0" kern="0" dirty="0">
              <a:solidFill>
                <a:srgbClr val="464646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0" y="228600"/>
            <a:ext cx="9906000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 defTabSz="414338" hangingPunct="0"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</a:pPr>
            <a:r>
              <a:rPr lang="en-GB" sz="2500">
                <a:solidFill>
                  <a:srgbClr val="000000"/>
                </a:solidFill>
                <a:latin typeface="Lucida Sans Unicode" pitchFamily="34" charset="0"/>
              </a:rPr>
              <a:t>Metagenomics</a:t>
            </a:r>
            <a:r>
              <a:rPr lang="en-GB" sz="2500" b="0">
                <a:solidFill>
                  <a:srgbClr val="000000"/>
                </a:solidFill>
                <a:latin typeface="Lucida Sans Unicode" pitchFamily="34" charset="0"/>
              </a:rPr>
              <a:t> and other community-based “omics”</a:t>
            </a:r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7242" y="6205543"/>
            <a:ext cx="883973" cy="522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9754" y="820738"/>
            <a:ext cx="6968596" cy="4894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7350" name="Text Box 5"/>
          <p:cNvSpPr txBox="1">
            <a:spLocks noChangeArrowheads="1"/>
          </p:cNvSpPr>
          <p:nvPr/>
        </p:nvSpPr>
        <p:spPr bwMode="auto">
          <a:xfrm>
            <a:off x="247650" y="5029200"/>
            <a:ext cx="24765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414338" hangingPunct="0"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</a:pPr>
            <a:r>
              <a:rPr lang="en-GB" sz="1100">
                <a:solidFill>
                  <a:srgbClr val="000000"/>
                </a:solidFill>
              </a:rPr>
              <a:t>Zoetendal E G et al. </a:t>
            </a:r>
          </a:p>
          <a:p>
            <a:pPr defTabSz="414338" hangingPunct="0">
              <a:buSzPct val="45000"/>
              <a:buFont typeface="Wingdings" pitchFamily="2" charset="2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</a:tabLst>
            </a:pPr>
            <a:r>
              <a:rPr lang="en-GB" sz="1100">
                <a:solidFill>
                  <a:srgbClr val="000000"/>
                </a:solidFill>
              </a:rPr>
              <a:t>Gut 2008;57:1605-1615</a:t>
            </a:r>
          </a:p>
        </p:txBody>
      </p:sp>
      <p:pic>
        <p:nvPicPr>
          <p:cNvPr id="5735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2753" y="1295400"/>
            <a:ext cx="2246048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 noChangeArrowheads="1"/>
          </p:cNvPicPr>
          <p:nvPr/>
        </p:nvPicPr>
        <p:blipFill>
          <a:blip r:embed="rId3" cstate="print"/>
          <a:srcRect l="20470" t="9395" r="22241" b="17516"/>
          <a:stretch>
            <a:fillRect/>
          </a:stretch>
        </p:blipFill>
        <p:spPr bwMode="auto">
          <a:xfrm>
            <a:off x="584729" y="838200"/>
            <a:ext cx="6074304" cy="572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4 CuadroTexto"/>
          <p:cNvSpPr txBox="1">
            <a:spLocks noChangeArrowheads="1"/>
          </p:cNvSpPr>
          <p:nvPr/>
        </p:nvSpPr>
        <p:spPr bwMode="auto">
          <a:xfrm>
            <a:off x="350837" y="333375"/>
            <a:ext cx="31290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/>
              <a:t>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686550" y="1143005"/>
            <a:ext cx="2806700" cy="8652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ca-ES" dirty="0">
                <a:solidFill>
                  <a:schemeClr val="bg1">
                    <a:lumMod val="50000"/>
                  </a:schemeClr>
                </a:solidFill>
              </a:rPr>
              <a:t>NIH </a:t>
            </a:r>
            <a:r>
              <a:rPr lang="ca-ES" dirty="0" err="1">
                <a:solidFill>
                  <a:schemeClr val="bg1">
                    <a:lumMod val="50000"/>
                  </a:schemeClr>
                </a:solidFill>
              </a:rPr>
              <a:t>Human</a:t>
            </a:r>
            <a:r>
              <a:rPr lang="ca-E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ca-E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ca-ES" dirty="0" err="1">
                <a:solidFill>
                  <a:schemeClr val="bg1">
                    <a:lumMod val="50000"/>
                  </a:schemeClr>
                </a:solidFill>
              </a:rPr>
              <a:t>Microbiome</a:t>
            </a:r>
            <a:r>
              <a:rPr lang="ca-ES" dirty="0">
                <a:solidFill>
                  <a:schemeClr val="bg1">
                    <a:lumMod val="50000"/>
                  </a:schemeClr>
                </a:solidFill>
              </a:rPr>
              <a:t>  </a:t>
            </a:r>
            <a:br>
              <a:rPr lang="ca-E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ca-ES" dirty="0">
                <a:solidFill>
                  <a:schemeClr val="bg1">
                    <a:lumMod val="50000"/>
                  </a:schemeClr>
                </a:solidFill>
              </a:rPr>
              <a:t>Project</a:t>
            </a:r>
          </a:p>
        </p:txBody>
      </p:sp>
      <p:pic>
        <p:nvPicPr>
          <p:cNvPr id="58373" name="Picture 1"/>
          <p:cNvPicPr>
            <a:picLocks noChangeAspect="1" noChangeArrowheads="1"/>
          </p:cNvPicPr>
          <p:nvPr/>
        </p:nvPicPr>
        <p:blipFill>
          <a:blip r:embed="rId4" cstate="print"/>
          <a:srcRect r="3806"/>
          <a:stretch>
            <a:fillRect/>
          </a:stretch>
        </p:blipFill>
        <p:spPr bwMode="auto">
          <a:xfrm>
            <a:off x="4875613" y="5818188"/>
            <a:ext cx="4913444" cy="850900"/>
          </a:xfrm>
          <a:prstGeom prst="rect">
            <a:avLst/>
          </a:prstGeom>
          <a:noFill/>
          <a:ln w="19050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58374" name="6 Título"/>
          <p:cNvSpPr>
            <a:spLocks noGrp="1"/>
          </p:cNvSpPr>
          <p:nvPr>
            <p:ph type="title"/>
          </p:nvPr>
        </p:nvSpPr>
        <p:spPr>
          <a:xfrm>
            <a:off x="495300" y="228600"/>
            <a:ext cx="8903362" cy="457200"/>
          </a:xfrm>
        </p:spPr>
        <p:txBody>
          <a:bodyPr/>
          <a:lstStyle/>
          <a:p>
            <a:r>
              <a:rPr lang="es-ES" smtClean="0"/>
              <a:t>Metagenomic Studies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 l="11874" t="9634" r="13438" b="13412"/>
          <a:stretch>
            <a:fillRect/>
          </a:stretch>
        </p:blipFill>
        <p:spPr bwMode="auto">
          <a:xfrm>
            <a:off x="271727" y="990604"/>
            <a:ext cx="5732066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2 Rectángulo"/>
          <p:cNvSpPr>
            <a:spLocks noChangeArrowheads="1"/>
          </p:cNvSpPr>
          <p:nvPr/>
        </p:nvSpPr>
        <p:spPr bwMode="auto">
          <a:xfrm>
            <a:off x="6512852" y="1484313"/>
            <a:ext cx="2885810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To establish associations between the genes of the human intestinal microbiota and our health and disease.</a:t>
            </a:r>
          </a:p>
          <a:p>
            <a:pPr algn="just">
              <a:buFont typeface="Arial" charset="0"/>
              <a:buChar char="•"/>
            </a:pPr>
            <a:endParaRPr lang="en-US" sz="1400">
              <a:solidFill>
                <a:schemeClr val="tx1"/>
              </a:solidFill>
            </a:endParaRPr>
          </a:p>
          <a:p>
            <a:pPr algn="just">
              <a:buFont typeface="Arial" charset="0"/>
              <a:buChar char="•"/>
            </a:pPr>
            <a:endParaRPr lang="en-US" sz="1400">
              <a:solidFill>
                <a:schemeClr val="tx1"/>
              </a:solidFill>
            </a:endParaRPr>
          </a:p>
          <a:p>
            <a:pPr algn="just">
              <a:buFont typeface="Arial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 Focused on two disorders of increasing importance in Europe, Inflammatory Bowel Disease (IBD) and obesity.</a:t>
            </a:r>
            <a:endParaRPr lang="ca-ES" sz="1400">
              <a:solidFill>
                <a:schemeClr val="tx1"/>
              </a:solidFill>
            </a:endParaRPr>
          </a:p>
          <a:p>
            <a:pPr algn="just"/>
            <a:endParaRPr lang="ca-ES" sz="1400">
              <a:solidFill>
                <a:schemeClr val="tx1"/>
              </a:solidFill>
            </a:endParaRPr>
          </a:p>
        </p:txBody>
      </p:sp>
      <p:sp>
        <p:nvSpPr>
          <p:cNvPr id="59396" name="3 Flecha derecha"/>
          <p:cNvSpPr>
            <a:spLocks noChangeArrowheads="1"/>
          </p:cNvSpPr>
          <p:nvPr/>
        </p:nvSpPr>
        <p:spPr bwMode="auto">
          <a:xfrm>
            <a:off x="5888569" y="2349505"/>
            <a:ext cx="467783" cy="5746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>
              <a:lnSpc>
                <a:spcPct val="100000"/>
              </a:lnSpc>
              <a:buClrTx/>
              <a:buSzTx/>
              <a:buFontTx/>
              <a:buNone/>
            </a:pPr>
            <a:endParaRPr lang="ca-ES" sz="1800" b="0" u="sng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59397" name="5 CuadroTexto"/>
          <p:cNvSpPr txBox="1">
            <a:spLocks noChangeArrowheads="1"/>
          </p:cNvSpPr>
          <p:nvPr/>
        </p:nvSpPr>
        <p:spPr bwMode="auto">
          <a:xfrm>
            <a:off x="350837" y="333375"/>
            <a:ext cx="31290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/>
              <a:t>2</a:t>
            </a:r>
          </a:p>
        </p:txBody>
      </p:sp>
      <p:pic>
        <p:nvPicPr>
          <p:cNvPr id="59398" name="Picture 3"/>
          <p:cNvPicPr>
            <a:picLocks noChangeAspect="1" noChangeArrowheads="1"/>
          </p:cNvPicPr>
          <p:nvPr/>
        </p:nvPicPr>
        <p:blipFill>
          <a:blip r:embed="rId4" cstate="print"/>
          <a:srcRect l="54628" t="27773" r="31197" b="49339"/>
          <a:stretch>
            <a:fillRect/>
          </a:stretch>
        </p:blipFill>
        <p:spPr bwMode="auto">
          <a:xfrm>
            <a:off x="6825856" y="3716338"/>
            <a:ext cx="2495417" cy="297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7 Rectángulo"/>
          <p:cNvSpPr>
            <a:spLocks noChangeArrowheads="1"/>
          </p:cNvSpPr>
          <p:nvPr/>
        </p:nvSpPr>
        <p:spPr bwMode="auto">
          <a:xfrm>
            <a:off x="6435462" y="1412877"/>
            <a:ext cx="3119702" cy="2303463"/>
          </a:xfrm>
          <a:prstGeom prst="rect">
            <a:avLst/>
          </a:prstGeom>
          <a:noFill/>
          <a:ln w="19050" algn="ctr">
            <a:solidFill>
              <a:srgbClr val="00B0F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>
              <a:lnSpc>
                <a:spcPct val="100000"/>
              </a:lnSpc>
              <a:buClrTx/>
              <a:buSzTx/>
              <a:buFontTx/>
              <a:buNone/>
            </a:pPr>
            <a:endParaRPr lang="ca-ES" sz="1800" b="0" u="sng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9" name="6 Título"/>
          <p:cNvSpPr txBox="1">
            <a:spLocks/>
          </p:cNvSpPr>
          <p:nvPr/>
        </p:nvSpPr>
        <p:spPr>
          <a:xfrm>
            <a:off x="495300" y="228600"/>
            <a:ext cx="8903362" cy="685800"/>
          </a:xfrm>
          <a:prstGeom prst="rect">
            <a:avLst/>
          </a:prstGeom>
        </p:spPr>
        <p:txBody>
          <a:bodyPr/>
          <a:lstStyle/>
          <a:p>
            <a:pPr eaLnBrk="0" hangingPunct="0">
              <a:lnSpc>
                <a:spcPct val="100000"/>
              </a:lnSpc>
              <a:defRPr/>
            </a:pPr>
            <a:r>
              <a:rPr lang="es-ES" sz="3600" b="0" kern="0">
                <a:solidFill>
                  <a:srgbClr val="464646"/>
                </a:solidFill>
                <a:latin typeface="+mj-lt"/>
                <a:ea typeface="+mj-ea"/>
                <a:cs typeface="+mj-cs"/>
              </a:rPr>
              <a:t>Metagenomic Studies</a:t>
            </a:r>
            <a:endParaRPr lang="en-US" sz="3600" b="0" kern="0" dirty="0">
              <a:solidFill>
                <a:srgbClr val="464646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152400"/>
            <a:ext cx="8903362" cy="609600"/>
          </a:xfrm>
        </p:spPr>
        <p:txBody>
          <a:bodyPr/>
          <a:lstStyle/>
          <a:p>
            <a:r>
              <a:rPr lang="es-ES" b="1" i="1" smtClean="0"/>
              <a:t>De novo</a:t>
            </a:r>
            <a:r>
              <a:rPr lang="es-ES" b="1" smtClean="0"/>
              <a:t> sequencing </a:t>
            </a:r>
            <a:endParaRPr lang="es-ES" b="1" i="1" smtClean="0"/>
          </a:p>
        </p:txBody>
      </p:sp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2" cstate="print"/>
          <a:srcRect b="1205"/>
          <a:stretch>
            <a:fillRect/>
          </a:stretch>
        </p:blipFill>
        <p:spPr bwMode="auto">
          <a:xfrm>
            <a:off x="1981200" y="762001"/>
            <a:ext cx="7346950" cy="495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752" y="1371600"/>
            <a:ext cx="150137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5 Título"/>
          <p:cNvSpPr>
            <a:spLocks noGrp="1"/>
          </p:cNvSpPr>
          <p:nvPr>
            <p:ph type="title"/>
          </p:nvPr>
        </p:nvSpPr>
        <p:spPr>
          <a:xfrm>
            <a:off x="488506" y="260648"/>
            <a:ext cx="8913813" cy="563662"/>
          </a:xfrm>
        </p:spPr>
        <p:txBody>
          <a:bodyPr/>
          <a:lstStyle/>
          <a:p>
            <a:r>
              <a:rPr lang="es-ES" dirty="0" err="1" smtClean="0"/>
              <a:t>Sequencing</a:t>
            </a:r>
            <a:r>
              <a:rPr lang="es-ES" dirty="0" smtClean="0"/>
              <a:t> vs re-</a:t>
            </a:r>
            <a:r>
              <a:rPr lang="es-ES" dirty="0" err="1" smtClean="0"/>
              <a:t>sequencing</a:t>
            </a:r>
            <a:endParaRPr lang="en-US" dirty="0" smtClean="0"/>
          </a:p>
        </p:txBody>
      </p:sp>
      <p:sp>
        <p:nvSpPr>
          <p:cNvPr id="61444" name="6 CuadroTexto"/>
          <p:cNvSpPr txBox="1">
            <a:spLocks noChangeArrowheads="1"/>
          </p:cNvSpPr>
          <p:nvPr/>
        </p:nvSpPr>
        <p:spPr bwMode="auto">
          <a:xfrm>
            <a:off x="632522" y="980728"/>
            <a:ext cx="6908623" cy="32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600" dirty="0" err="1">
                <a:solidFill>
                  <a:schemeClr val="tx1"/>
                </a:solidFill>
              </a:rPr>
              <a:t>Case</a:t>
            </a:r>
            <a:r>
              <a:rPr lang="ca-ES" sz="1600" dirty="0">
                <a:solidFill>
                  <a:schemeClr val="tx1"/>
                </a:solidFill>
              </a:rPr>
              <a:t> A: </a:t>
            </a:r>
            <a:r>
              <a:rPr lang="ca-ES" sz="1600" dirty="0" err="1">
                <a:solidFill>
                  <a:schemeClr val="tx1"/>
                </a:solidFill>
              </a:rPr>
              <a:t>There</a:t>
            </a:r>
            <a:r>
              <a:rPr lang="ca-ES" sz="1600" dirty="0">
                <a:solidFill>
                  <a:schemeClr val="tx1"/>
                </a:solidFill>
              </a:rPr>
              <a:t> is no </a:t>
            </a:r>
            <a:r>
              <a:rPr lang="ca-ES" sz="1600" dirty="0" err="1">
                <a:solidFill>
                  <a:schemeClr val="tx1"/>
                </a:solidFill>
              </a:rPr>
              <a:t>reference</a:t>
            </a:r>
            <a:r>
              <a:rPr lang="ca-ES" sz="1600" dirty="0">
                <a:solidFill>
                  <a:schemeClr val="tx1"/>
                </a:solidFill>
              </a:rPr>
              <a:t> </a:t>
            </a:r>
            <a:r>
              <a:rPr lang="ca-ES" sz="1600" dirty="0" err="1">
                <a:solidFill>
                  <a:schemeClr val="tx1"/>
                </a:solidFill>
              </a:rPr>
              <a:t>geneome</a:t>
            </a:r>
            <a:r>
              <a:rPr lang="ca-ES" sz="1600" dirty="0">
                <a:solidFill>
                  <a:schemeClr val="tx1"/>
                </a:solidFill>
              </a:rPr>
              <a:t> </a:t>
            </a:r>
            <a:r>
              <a:rPr lang="ca-ES" sz="1600" dirty="0" err="1">
                <a:solidFill>
                  <a:schemeClr val="tx1"/>
                </a:solidFill>
              </a:rPr>
              <a:t>available</a:t>
            </a:r>
            <a:r>
              <a:rPr lang="ca-ES" sz="1600" dirty="0">
                <a:solidFill>
                  <a:schemeClr val="tx1"/>
                </a:solidFill>
              </a:rPr>
              <a:t> ( </a:t>
            </a:r>
            <a:r>
              <a:rPr lang="ca-ES" sz="1600" i="1" dirty="0">
                <a:solidFill>
                  <a:schemeClr val="tx1"/>
                </a:solidFill>
              </a:rPr>
              <a:t>“de </a:t>
            </a:r>
            <a:r>
              <a:rPr lang="ca-ES" sz="1600" i="1" dirty="0" err="1">
                <a:solidFill>
                  <a:schemeClr val="tx1"/>
                </a:solidFill>
              </a:rPr>
              <a:t>novo</a:t>
            </a:r>
            <a:r>
              <a:rPr lang="ca-ES" sz="1600" i="1" dirty="0">
                <a:solidFill>
                  <a:schemeClr val="tx1"/>
                </a:solidFill>
              </a:rPr>
              <a:t>” </a:t>
            </a:r>
            <a:r>
              <a:rPr lang="ca-ES" sz="1600" i="1" dirty="0" err="1">
                <a:solidFill>
                  <a:schemeClr val="tx1"/>
                </a:solidFill>
              </a:rPr>
              <a:t>sequencing</a:t>
            </a:r>
            <a:r>
              <a:rPr lang="ca-E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1445" name="Picture 2" descr="http://t3.gstatic.com/images?q=tbn:ANd9GcQBb5p3CG36iwShU-ASYvOMOzHhryNqpBDfsgGrsHfCSSA2Nw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1178" y="1558928"/>
            <a:ext cx="3105944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9904" y="1917700"/>
            <a:ext cx="373194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8082" y="1774827"/>
            <a:ext cx="313002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8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3298" y="1343030"/>
            <a:ext cx="467783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9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6651" y="2493968"/>
            <a:ext cx="39039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0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798" y="2206625"/>
            <a:ext cx="373194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1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9017" y="1558930"/>
            <a:ext cx="311282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2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6012" y="2133605"/>
            <a:ext cx="46778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3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01084" y="1558925"/>
            <a:ext cx="39039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4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0296" y="1701804"/>
            <a:ext cx="373195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5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7392" y="2511430"/>
            <a:ext cx="31128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6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3298" y="2422530"/>
            <a:ext cx="46778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7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67192" y="2854325"/>
            <a:ext cx="39039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8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1081" y="1990725"/>
            <a:ext cx="373195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59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9904" y="2709863"/>
            <a:ext cx="313002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0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99406" y="2925763"/>
            <a:ext cx="467783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1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63795" y="2493968"/>
            <a:ext cx="390392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2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7198" y="2527305"/>
            <a:ext cx="373194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3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6256" y="1846263"/>
            <a:ext cx="313002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4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7583" y="2854330"/>
            <a:ext cx="467783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5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59258" y="2062163"/>
            <a:ext cx="390392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6" name="Picture 12" descr="Jigsaw Puzzle Roja piezas de imágenes prediseñada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5366" y="2854325"/>
            <a:ext cx="371475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7" name="Picture 14" descr="Jigsaw Puzzle Azul imágenes prediseñad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2906" y="1990728"/>
            <a:ext cx="311282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8" name="Picture 16" descr="Pieza puzz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09014" y="2925763"/>
            <a:ext cx="467783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9" name="Picture 18" descr="Pieza puzz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68867" y="2278068"/>
            <a:ext cx="39039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0" name="32 Flecha derecha"/>
          <p:cNvSpPr>
            <a:spLocks noChangeArrowheads="1"/>
          </p:cNvSpPr>
          <p:nvPr/>
        </p:nvSpPr>
        <p:spPr bwMode="auto">
          <a:xfrm>
            <a:off x="4172217" y="2133600"/>
            <a:ext cx="1014677" cy="433388"/>
          </a:xfrm>
          <a:prstGeom prst="rightArrow">
            <a:avLst>
              <a:gd name="adj1" fmla="val 50000"/>
              <a:gd name="adj2" fmla="val 49877"/>
            </a:avLst>
          </a:prstGeom>
          <a:solidFill>
            <a:srgbClr val="0070C0"/>
          </a:solidFill>
          <a:ln w="9525" algn="ctr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>
              <a:lnSpc>
                <a:spcPct val="100000"/>
              </a:lnSpc>
              <a:buClrTx/>
              <a:buSzTx/>
              <a:buFontTx/>
              <a:buNone/>
            </a:pPr>
            <a:endParaRPr lang="ca-ES" sz="1800" b="0" u="sng">
              <a:solidFill>
                <a:schemeClr val="tx1"/>
              </a:solidFill>
              <a:ea typeface="MS PGothic" pitchFamily="34" charset="-128"/>
            </a:endParaRPr>
          </a:p>
        </p:txBody>
      </p:sp>
      <p:pic>
        <p:nvPicPr>
          <p:cNvPr id="61471" name="Picture 20" descr="http://www.vectorizados.com/muestras/logo-con-piezas-de-puzzl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72215" y="1414466"/>
            <a:ext cx="773906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2" name="34 CuadroTexto"/>
          <p:cNvSpPr txBox="1">
            <a:spLocks noChangeArrowheads="1"/>
          </p:cNvSpPr>
          <p:nvPr/>
        </p:nvSpPr>
        <p:spPr bwMode="auto">
          <a:xfrm>
            <a:off x="662121" y="3646489"/>
            <a:ext cx="6269152" cy="32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1600">
                <a:solidFill>
                  <a:schemeClr val="tx1"/>
                </a:solidFill>
              </a:rPr>
              <a:t>Case B: There exists a reference genome available (</a:t>
            </a:r>
            <a:r>
              <a:rPr lang="ca-ES" sz="1600" i="1">
                <a:solidFill>
                  <a:schemeClr val="tx1"/>
                </a:solidFill>
              </a:rPr>
              <a:t>resequencing</a:t>
            </a:r>
            <a:r>
              <a:rPr lang="ca-ES" sz="160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1473" name="Picture 22" descr="http://t2.gstatic.com/images?q=tbn:ANd9GcR_crtIc9cFGUcHtFwIEx2OVWlBhjtNuLn79aiOSe6p_CVZxHIth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67677" y="4151318"/>
            <a:ext cx="30956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4" name="Picture 24" descr="http://t1.gstatic.com/images?q=tbn:ANd9GcQNEZSwBVF4EtJMj3d9pngZyGa4lgzw06XUp2lupxleFmFdwQFk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75125" y="4006850"/>
            <a:ext cx="249541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5" name="37 Flecha izquierda y derecha"/>
          <p:cNvSpPr>
            <a:spLocks noChangeArrowheads="1"/>
          </p:cNvSpPr>
          <p:nvPr/>
        </p:nvSpPr>
        <p:spPr bwMode="auto">
          <a:xfrm>
            <a:off x="3860936" y="4799018"/>
            <a:ext cx="1638961" cy="503237"/>
          </a:xfrm>
          <a:prstGeom prst="leftRightArrow">
            <a:avLst>
              <a:gd name="adj1" fmla="val 50000"/>
              <a:gd name="adj2" fmla="val 50105"/>
            </a:avLst>
          </a:prstGeom>
          <a:solidFill>
            <a:srgbClr val="0099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>
              <a:lnSpc>
                <a:spcPct val="100000"/>
              </a:lnSpc>
              <a:buClrTx/>
              <a:buSzTx/>
              <a:buFontTx/>
              <a:buNone/>
            </a:pPr>
            <a:endParaRPr lang="ca-ES" sz="1800" b="0" u="sng">
              <a:solidFill>
                <a:schemeClr val="tx1"/>
              </a:solidFill>
              <a:ea typeface="MS PGothic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err="1" smtClean="0"/>
              <a:t>Which</a:t>
            </a:r>
            <a:r>
              <a:rPr lang="es-ES" sz="4000" dirty="0" smtClean="0"/>
              <a:t> </a:t>
            </a:r>
            <a:r>
              <a:rPr lang="es-ES" sz="4000" dirty="0" err="1" smtClean="0"/>
              <a:t>genomes</a:t>
            </a:r>
            <a:r>
              <a:rPr lang="es-ES" sz="4000" dirty="0" smtClean="0"/>
              <a:t> </a:t>
            </a:r>
            <a:r>
              <a:rPr lang="es-ES" sz="4000" dirty="0" err="1" smtClean="0"/>
              <a:t>have</a:t>
            </a:r>
            <a:r>
              <a:rPr lang="es-ES" sz="4000" dirty="0" smtClean="0"/>
              <a:t> </a:t>
            </a:r>
            <a:r>
              <a:rPr lang="es-ES" sz="4000" dirty="0" err="1" smtClean="0"/>
              <a:t>been</a:t>
            </a:r>
            <a:r>
              <a:rPr lang="es-ES" sz="4000" dirty="0" smtClean="0"/>
              <a:t> </a:t>
            </a:r>
            <a:r>
              <a:rPr lang="es-ES" sz="4000" dirty="0" err="1" smtClean="0"/>
              <a:t>sequenced</a:t>
            </a:r>
            <a:endParaRPr lang="en-US" sz="4000" dirty="0" smtClean="0"/>
          </a:p>
        </p:txBody>
      </p:sp>
      <p:pic>
        <p:nvPicPr>
          <p:cNvPr id="6246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136" y="1844824"/>
            <a:ext cx="9163050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7850" y="1722438"/>
            <a:ext cx="8997950" cy="2620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~85% of the disease-causing mutations occur in protein coding regions (exome)</a:t>
            </a: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Exome constitutes 1% of the genome</a:t>
            </a: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About 160,000-180,000 </a:t>
            </a:r>
            <a:r>
              <a:rPr lang="en-US" dirty="0" err="1" smtClean="0">
                <a:solidFill>
                  <a:schemeClr val="tx1"/>
                </a:solidFill>
              </a:rPr>
              <a:t>exons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Time-saving and cost-effective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95303" y="1143000"/>
            <a:ext cx="8939477" cy="457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Capturing protein coding portion of the genome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0200" y="244476"/>
            <a:ext cx="8915400" cy="6397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Exome Sequencing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38250" y="5181600"/>
            <a:ext cx="7512050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898650" y="5029200"/>
            <a:ext cx="9906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49650" y="5029200"/>
            <a:ext cx="9906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21450" y="5029200"/>
            <a:ext cx="9906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733550" y="48768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81200" y="47244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28850" y="45720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41600" y="44196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54350" y="48768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19450" y="47244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97300" y="45720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27500" y="44196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44950" y="47244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375150" y="48768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91250" y="48768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4000" y="47244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99300" y="4876800"/>
            <a:ext cx="57785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 New Roman" pitchFamily="18" charset="0"/>
              <a:buNone/>
            </a:pPr>
            <a:endParaRPr lang="en-US" smtClean="0"/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98" y="19050"/>
            <a:ext cx="9854406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4292600" y="4343400"/>
            <a:ext cx="140335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46609"/>
          <a:stretch>
            <a:fillRect/>
          </a:stretch>
        </p:blipFill>
        <p:spPr bwMode="auto">
          <a:xfrm>
            <a:off x="5811177" y="1268413"/>
            <a:ext cx="3298560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print"/>
          <a:srcRect l="27307" t="27084" r="50446" b="26772"/>
          <a:stretch>
            <a:fillRect/>
          </a:stretch>
        </p:blipFill>
        <p:spPr>
          <a:xfrm>
            <a:off x="896012" y="1268413"/>
            <a:ext cx="5565246" cy="4824412"/>
          </a:xfrm>
        </p:spPr>
      </p:pic>
      <p:sp>
        <p:nvSpPr>
          <p:cNvPr id="8196" name="Text Box 9"/>
          <p:cNvSpPr txBox="1">
            <a:spLocks noChangeArrowheads="1"/>
          </p:cNvSpPr>
          <p:nvPr/>
        </p:nvSpPr>
        <p:spPr bwMode="auto">
          <a:xfrm>
            <a:off x="6358071" y="295276"/>
            <a:ext cx="236475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i="1">
                <a:solidFill>
                  <a:srgbClr val="800080"/>
                </a:solidFill>
              </a:rPr>
              <a:t>Sequenced genomes</a:t>
            </a:r>
          </a:p>
        </p:txBody>
      </p:sp>
      <p:sp>
        <p:nvSpPr>
          <p:cNvPr id="8197" name="5 Rectángulo"/>
          <p:cNvSpPr>
            <a:spLocks noChangeArrowheads="1"/>
          </p:cNvSpPr>
          <p:nvPr/>
        </p:nvSpPr>
        <p:spPr bwMode="auto">
          <a:xfrm>
            <a:off x="913210" y="1263650"/>
            <a:ext cx="5702829" cy="869950"/>
          </a:xfrm>
          <a:prstGeom prst="rect">
            <a:avLst/>
          </a:prstGeom>
          <a:gradFill rotWithShape="1">
            <a:gsLst>
              <a:gs pos="0">
                <a:srgbClr val="FFDE80"/>
              </a:gs>
              <a:gs pos="50000">
                <a:srgbClr val="FFE8B3"/>
              </a:gs>
              <a:gs pos="100000">
                <a:srgbClr val="FFF3DA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/>
          <a:lstStyle/>
          <a:p>
            <a:endParaRPr lang="ca-ES"/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1129904" y="1576467"/>
            <a:ext cx="5382948" cy="393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88872" anchor="ctr">
            <a:spAutoFit/>
          </a:bodyPr>
          <a:lstStyle/>
          <a:p>
            <a:pPr algn="r" eaLnBrk="0" hangingPunct="0"/>
            <a:r>
              <a:rPr lang="ca-ES" i="1">
                <a:solidFill>
                  <a:schemeClr val="tx1"/>
                </a:solidFill>
              </a:rPr>
              <a:t>Nature Reviews Genetics</a:t>
            </a:r>
            <a:r>
              <a:rPr lang="ca-ES">
                <a:solidFill>
                  <a:schemeClr val="tx1"/>
                </a:solidFill>
              </a:rPr>
              <a:t> 9, 303-313, 2008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172901" y="4845055"/>
            <a:ext cx="5226447" cy="1223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8200" name="9 Rectángulo"/>
          <p:cNvSpPr>
            <a:spLocks noChangeArrowheads="1"/>
          </p:cNvSpPr>
          <p:nvPr/>
        </p:nvSpPr>
        <p:spPr bwMode="auto">
          <a:xfrm>
            <a:off x="1129904" y="4581530"/>
            <a:ext cx="5694230" cy="1122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s-ES_tradnl" sz="1200">
                <a:solidFill>
                  <a:schemeClr val="tx1"/>
                </a:solidFill>
              </a:rPr>
              <a:t>Figure 2. Vertebrate genomic sequence data. </a:t>
            </a:r>
            <a:r>
              <a:rPr lang="en-US" sz="1200">
                <a:solidFill>
                  <a:schemeClr val="tx1"/>
                </a:solidFill>
              </a:rPr>
              <a:t>Phylogenetic tree representing species for which genomic sequence data are currently available Green indicates that BAC (bacterial artificial chromosome)-based sequence is available in targeted regions of the genome</a:t>
            </a:r>
            <a:r>
              <a:rPr lang="en-US" sz="1200" baseline="30000">
                <a:solidFill>
                  <a:schemeClr val="tx1"/>
                </a:solidFill>
                <a:hlinkClick r:id="rId5" action="ppaction://hlinkfile"/>
              </a:rPr>
              <a:t>11, 15</a:t>
            </a:r>
            <a:r>
              <a:rPr lang="en-US" sz="1200">
                <a:solidFill>
                  <a:schemeClr val="tx1"/>
                </a:solidFill>
              </a:rPr>
              <a:t>. Yellow represents 2X whole-genome shotgun assemblies</a:t>
            </a:r>
            <a:r>
              <a:rPr lang="en-US" sz="1200" baseline="30000">
                <a:solidFill>
                  <a:schemeClr val="tx1"/>
                </a:solidFill>
                <a:hlinkClick r:id="rId5" action="ppaction://hlinkfile"/>
              </a:rPr>
              <a:t>17</a:t>
            </a:r>
            <a:r>
              <a:rPr lang="en-US" sz="1200">
                <a:solidFill>
                  <a:schemeClr val="tx1"/>
                </a:solidFill>
              </a:rPr>
              <a:t>, and blue represents full-shotgun or near-complete genomic sequence assemblies. </a:t>
            </a:r>
            <a:endParaRPr lang="es-ES" sz="1200">
              <a:solidFill>
                <a:schemeClr val="tx1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1209017" y="2205038"/>
            <a:ext cx="5800857" cy="1439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202" name="11 CuadroTexto"/>
          <p:cNvSpPr txBox="1">
            <a:spLocks noChangeArrowheads="1"/>
          </p:cNvSpPr>
          <p:nvPr/>
        </p:nvSpPr>
        <p:spPr bwMode="auto">
          <a:xfrm>
            <a:off x="1568453" y="2362205"/>
            <a:ext cx="4529931" cy="8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_tradnl" b="0">
                <a:solidFill>
                  <a:schemeClr val="tx1"/>
                </a:solidFill>
              </a:rPr>
              <a:t>Over the past years the genomes of some of the most important model organisms have been sequenced:</a:t>
            </a:r>
            <a:endParaRPr lang="es-ES" b="0">
              <a:solidFill>
                <a:schemeClr val="tx1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896012" y="1268413"/>
            <a:ext cx="8191367" cy="48244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82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3758" y="0"/>
            <a:ext cx="1534054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1"/>
          <p:cNvSpPr>
            <a:spLocks noGrp="1" noChangeArrowheads="1"/>
          </p:cNvSpPr>
          <p:nvPr>
            <p:ph type="title"/>
          </p:nvPr>
        </p:nvSpPr>
        <p:spPr>
          <a:xfrm>
            <a:off x="495300" y="3"/>
            <a:ext cx="8903362" cy="735013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3200" smtClean="0"/>
              <a:t>Transcriptomics by NGS: RNASeq</a:t>
            </a: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550" y="1143000"/>
            <a:ext cx="4369991" cy="2241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8100" y="3505200"/>
            <a:ext cx="4375150" cy="2243138"/>
          </a:xfrm>
        </p:spPr>
        <p:txBody>
          <a:bodyPr/>
          <a:lstStyle/>
          <a:p>
            <a:pPr marL="341313" indent="-341313">
              <a:spcBef>
                <a:spcPts val="700"/>
              </a:spcBef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s-ES" sz="2800" smtClean="0"/>
              <a:t>Digital Signal</a:t>
            </a:r>
          </a:p>
          <a:p>
            <a:pPr marL="341313" indent="-341313">
              <a:spcBef>
                <a:spcPts val="450"/>
              </a:spcBef>
              <a:buFont typeface="Times New Roman" pitchFamily="18" charset="0"/>
              <a:buNone/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s-ES" sz="1800" smtClean="0"/>
          </a:p>
          <a:p>
            <a:pPr marL="341313" indent="-341313">
              <a:spcBef>
                <a:spcPts val="450"/>
              </a:spcBef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s-ES" sz="1800" smtClean="0"/>
              <a:t>Harder to achieve &amp; interpret</a:t>
            </a:r>
          </a:p>
          <a:p>
            <a:pPr marL="341313" indent="-341313">
              <a:spcBef>
                <a:spcPts val="450"/>
              </a:spcBef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s-ES" sz="1800" smtClean="0"/>
              <a:t>Reads counts: discrete values</a:t>
            </a:r>
          </a:p>
          <a:p>
            <a:pPr marL="341313" indent="-341313">
              <a:spcBef>
                <a:spcPts val="450"/>
              </a:spcBef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s-ES" sz="1800" smtClean="0"/>
              <a:t>Weak background or no noise</a:t>
            </a:r>
          </a:p>
        </p:txBody>
      </p:sp>
      <p:pic>
        <p:nvPicPr>
          <p:cNvPr id="6554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753" y="1243015"/>
            <a:ext cx="4371710" cy="218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5544" name="Rectangle 5"/>
          <p:cNvSpPr>
            <a:spLocks noChangeArrowheads="1"/>
          </p:cNvSpPr>
          <p:nvPr/>
        </p:nvSpPr>
        <p:spPr bwMode="auto">
          <a:xfrm>
            <a:off x="577850" y="3581400"/>
            <a:ext cx="4375150" cy="2243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 eaLnBrk="0" hangingPunct="0">
              <a:lnSpc>
                <a:spcPct val="90000"/>
              </a:lnSpc>
              <a:spcBef>
                <a:spcPts val="700"/>
              </a:spcBef>
              <a:buFont typeface="Times New Roman" pitchFamily="18" charset="0"/>
              <a:buChar char="•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r>
              <a:rPr lang="es-ES" sz="2800">
                <a:solidFill>
                  <a:srgbClr val="000000"/>
                </a:solidFill>
                <a:latin typeface="Lucida Sans Unicode" pitchFamily="34" charset="0"/>
              </a:rPr>
              <a:t>Analog Signal</a:t>
            </a:r>
          </a:p>
          <a:p>
            <a:pPr marL="341313" indent="-341313" eaLnBrk="0" hangingPunct="0">
              <a:lnSpc>
                <a:spcPct val="90000"/>
              </a:lnSpc>
              <a:spcBef>
                <a:spcPts val="450"/>
              </a:spcBef>
              <a:buClrTx/>
              <a:buFontTx/>
              <a:buNone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endParaRPr lang="es-ES">
              <a:solidFill>
                <a:srgbClr val="000000"/>
              </a:solidFill>
              <a:latin typeface="Lucida Sans Unicode" pitchFamily="34" charset="0"/>
            </a:endParaRPr>
          </a:p>
          <a:p>
            <a:pPr marL="341313" indent="-341313" eaLnBrk="0" hangingPunct="0">
              <a:spcBef>
                <a:spcPts val="450"/>
              </a:spcBef>
              <a:buFont typeface="Times New Roman" pitchFamily="18" charset="0"/>
              <a:buChar char="•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r>
              <a:rPr lang="es-ES">
                <a:solidFill>
                  <a:srgbClr val="000000"/>
                </a:solidFill>
                <a:latin typeface="Lucida Sans Unicode" pitchFamily="34" charset="0"/>
              </a:rPr>
              <a:t>Easy to convey the signal’s information</a:t>
            </a:r>
          </a:p>
          <a:p>
            <a:pPr marL="341313" indent="-341313" eaLnBrk="0" hangingPunct="0">
              <a:spcBef>
                <a:spcPts val="450"/>
              </a:spcBef>
              <a:buFont typeface="Times New Roman" pitchFamily="18" charset="0"/>
              <a:buChar char="•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r>
              <a:rPr lang="es-ES">
                <a:solidFill>
                  <a:srgbClr val="000000"/>
                </a:solidFill>
                <a:latin typeface="Lucida Sans Unicode" pitchFamily="34" charset="0"/>
              </a:rPr>
              <a:t>Continuous strength</a:t>
            </a:r>
          </a:p>
          <a:p>
            <a:pPr marL="341313" indent="-341313" eaLnBrk="0" hangingPunct="0">
              <a:spcBef>
                <a:spcPts val="450"/>
              </a:spcBef>
              <a:buFont typeface="Times New Roman" pitchFamily="18" charset="0"/>
              <a:buChar char="•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</a:pPr>
            <a:r>
              <a:rPr lang="es-ES">
                <a:solidFill>
                  <a:srgbClr val="000000"/>
                </a:solidFill>
                <a:latin typeface="Lucida Sans Unicode" pitchFamily="34" charset="0"/>
              </a:rPr>
              <a:t>Signal loss and distortion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"/>
          <p:cNvSpPr>
            <a:spLocks noChangeArrowheads="1"/>
          </p:cNvSpPr>
          <p:nvPr/>
        </p:nvSpPr>
        <p:spPr bwMode="auto">
          <a:xfrm>
            <a:off x="171979" y="127000"/>
            <a:ext cx="9734021" cy="622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2160" tIns="46080" rIns="92160" bIns="46080" anchor="ctr"/>
          <a:lstStyle/>
          <a:p>
            <a:pPr algn="ctr"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800">
                <a:solidFill>
                  <a:srgbClr val="000000"/>
                </a:solidFill>
                <a:latin typeface="Tahoma" pitchFamily="34" charset="0"/>
              </a:rPr>
              <a:t>Applications </a:t>
            </a:r>
            <a:r>
              <a:rPr lang="es-ES" sz="2800">
                <a:solidFill>
                  <a:srgbClr val="000000"/>
                </a:solidFill>
                <a:latin typeface="Wingdings" pitchFamily="2" charset="2"/>
              </a:rPr>
              <a:t></a:t>
            </a:r>
            <a:r>
              <a:rPr lang="es-ES" sz="2800">
                <a:solidFill>
                  <a:srgbClr val="000000"/>
                </a:solidFill>
                <a:latin typeface="Tahoma" pitchFamily="34" charset="0"/>
              </a:rPr>
              <a:t> Whole transcriptome analysis</a:t>
            </a:r>
          </a:p>
        </p:txBody>
      </p:sp>
      <p:sp>
        <p:nvSpPr>
          <p:cNvPr id="66564" name="Line 2"/>
          <p:cNvSpPr>
            <a:spLocks noChangeShapeType="1"/>
          </p:cNvSpPr>
          <p:nvPr/>
        </p:nvSpPr>
        <p:spPr bwMode="auto">
          <a:xfrm>
            <a:off x="196059" y="792168"/>
            <a:ext cx="9470893" cy="1587"/>
          </a:xfrm>
          <a:prstGeom prst="line">
            <a:avLst/>
          </a:prstGeom>
          <a:noFill/>
          <a:ln w="3816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850" y="4038605"/>
            <a:ext cx="4617641" cy="1763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6566" name="Text Box 4"/>
          <p:cNvSpPr txBox="1">
            <a:spLocks noChangeArrowheads="1"/>
          </p:cNvSpPr>
          <p:nvPr/>
        </p:nvSpPr>
        <p:spPr bwMode="auto">
          <a:xfrm>
            <a:off x="-151341" y="6375405"/>
            <a:ext cx="4394450" cy="3521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>
                <a:solidFill>
                  <a:srgbClr val="FFFFFF"/>
                </a:solidFill>
                <a:latin typeface="Tahoma" pitchFamily="34" charset="0"/>
              </a:rPr>
              <a:t>Reads cover the full length of a transcript</a:t>
            </a:r>
          </a:p>
        </p:txBody>
      </p:sp>
      <p:sp>
        <p:nvSpPr>
          <p:cNvPr id="66567" name="Rectangle 5"/>
          <p:cNvSpPr>
            <a:spLocks noChangeArrowheads="1"/>
          </p:cNvSpPr>
          <p:nvPr/>
        </p:nvSpPr>
        <p:spPr bwMode="auto">
          <a:xfrm>
            <a:off x="1597687" y="1125543"/>
            <a:ext cx="2263246" cy="115887"/>
          </a:xfrm>
          <a:prstGeom prst="rect">
            <a:avLst/>
          </a:prstGeom>
          <a:solidFill>
            <a:srgbClr val="FF00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Text Box 6"/>
          <p:cNvSpPr txBox="1">
            <a:spLocks noChangeArrowheads="1"/>
          </p:cNvSpPr>
          <p:nvPr/>
        </p:nvSpPr>
        <p:spPr bwMode="auto">
          <a:xfrm>
            <a:off x="3788703" y="1044576"/>
            <a:ext cx="553654" cy="2662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1200">
                <a:solidFill>
                  <a:srgbClr val="808080"/>
                </a:solidFill>
                <a:latin typeface="Tahoma" pitchFamily="34" charset="0"/>
              </a:rPr>
              <a:t>AAAA</a:t>
            </a:r>
          </a:p>
        </p:txBody>
      </p:sp>
      <p:sp>
        <p:nvSpPr>
          <p:cNvPr id="66569" name="Text Box 7"/>
          <p:cNvSpPr txBox="1">
            <a:spLocks noChangeArrowheads="1"/>
          </p:cNvSpPr>
          <p:nvPr/>
        </p:nvSpPr>
        <p:spPr bwMode="auto">
          <a:xfrm>
            <a:off x="538297" y="973139"/>
            <a:ext cx="810135" cy="3521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>
                <a:solidFill>
                  <a:srgbClr val="808080"/>
                </a:solidFill>
                <a:latin typeface="Tahoma" pitchFamily="34" charset="0"/>
              </a:rPr>
              <a:t>mRNA</a:t>
            </a:r>
          </a:p>
        </p:txBody>
      </p:sp>
      <p:sp>
        <p:nvSpPr>
          <p:cNvPr id="66570" name="AutoShape 8"/>
          <p:cNvSpPr>
            <a:spLocks noChangeArrowheads="1"/>
          </p:cNvSpPr>
          <p:nvPr/>
        </p:nvSpPr>
        <p:spPr bwMode="auto">
          <a:xfrm>
            <a:off x="2576251" y="1358900"/>
            <a:ext cx="443706" cy="4064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Text Box 9"/>
          <p:cNvSpPr txBox="1">
            <a:spLocks noChangeArrowheads="1"/>
          </p:cNvSpPr>
          <p:nvPr/>
        </p:nvSpPr>
        <p:spPr bwMode="auto">
          <a:xfrm>
            <a:off x="2830778" y="1377950"/>
            <a:ext cx="1326430" cy="29489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1400">
                <a:solidFill>
                  <a:srgbClr val="8C001B"/>
                </a:solidFill>
                <a:latin typeface="Tahoma" pitchFamily="34" charset="0"/>
              </a:rPr>
              <a:t>Fragmentation</a:t>
            </a:r>
          </a:p>
        </p:txBody>
      </p:sp>
      <p:sp>
        <p:nvSpPr>
          <p:cNvPr id="66572" name="Line 10"/>
          <p:cNvSpPr>
            <a:spLocks noChangeShapeType="1"/>
          </p:cNvSpPr>
          <p:nvPr/>
        </p:nvSpPr>
        <p:spPr bwMode="auto">
          <a:xfrm>
            <a:off x="1850498" y="1895475"/>
            <a:ext cx="488421" cy="1588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3" name="Line 11"/>
          <p:cNvSpPr>
            <a:spLocks noChangeShapeType="1"/>
          </p:cNvSpPr>
          <p:nvPr/>
        </p:nvSpPr>
        <p:spPr bwMode="auto">
          <a:xfrm>
            <a:off x="2056872" y="2111375"/>
            <a:ext cx="490141" cy="1588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4" name="Line 12"/>
          <p:cNvSpPr>
            <a:spLocks noChangeShapeType="1"/>
          </p:cNvSpPr>
          <p:nvPr/>
        </p:nvSpPr>
        <p:spPr bwMode="auto">
          <a:xfrm>
            <a:off x="2796381" y="2139950"/>
            <a:ext cx="488421" cy="1588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5" name="Line 13"/>
          <p:cNvSpPr>
            <a:spLocks noChangeShapeType="1"/>
          </p:cNvSpPr>
          <p:nvPr/>
        </p:nvSpPr>
        <p:spPr bwMode="auto">
          <a:xfrm>
            <a:off x="2627844" y="1919288"/>
            <a:ext cx="488421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6" name="Line 14"/>
          <p:cNvSpPr>
            <a:spLocks noChangeShapeType="1"/>
          </p:cNvSpPr>
          <p:nvPr/>
        </p:nvSpPr>
        <p:spPr bwMode="auto">
          <a:xfrm>
            <a:off x="3281365" y="1989138"/>
            <a:ext cx="490141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7" name="Line 15"/>
          <p:cNvSpPr>
            <a:spLocks noChangeShapeType="1"/>
          </p:cNvSpPr>
          <p:nvPr/>
        </p:nvSpPr>
        <p:spPr bwMode="auto">
          <a:xfrm>
            <a:off x="3424106" y="2152650"/>
            <a:ext cx="490140" cy="1588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8" name="Line 16"/>
          <p:cNvSpPr>
            <a:spLocks noChangeShapeType="1"/>
          </p:cNvSpPr>
          <p:nvPr/>
        </p:nvSpPr>
        <p:spPr bwMode="auto">
          <a:xfrm>
            <a:off x="1790306" y="2239968"/>
            <a:ext cx="488421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79" name="Line 17"/>
          <p:cNvSpPr>
            <a:spLocks noChangeShapeType="1"/>
          </p:cNvSpPr>
          <p:nvPr/>
        </p:nvSpPr>
        <p:spPr bwMode="auto">
          <a:xfrm>
            <a:off x="1480744" y="2020890"/>
            <a:ext cx="490140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80" name="Line 18"/>
          <p:cNvSpPr>
            <a:spLocks noChangeShapeType="1"/>
          </p:cNvSpPr>
          <p:nvPr/>
        </p:nvSpPr>
        <p:spPr bwMode="auto">
          <a:xfrm>
            <a:off x="2569371" y="2281243"/>
            <a:ext cx="490141" cy="1587"/>
          </a:xfrm>
          <a:prstGeom prst="line">
            <a:avLst/>
          </a:prstGeom>
          <a:noFill/>
          <a:ln w="5724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ca-ES"/>
          </a:p>
        </p:txBody>
      </p:sp>
      <p:sp>
        <p:nvSpPr>
          <p:cNvPr id="66581" name="AutoShape 19"/>
          <p:cNvSpPr>
            <a:spLocks noChangeArrowheads="1"/>
          </p:cNvSpPr>
          <p:nvPr/>
        </p:nvSpPr>
        <p:spPr bwMode="auto">
          <a:xfrm>
            <a:off x="2588287" y="2416175"/>
            <a:ext cx="445426" cy="4064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2" name="Text Box 20"/>
          <p:cNvSpPr txBox="1">
            <a:spLocks noChangeArrowheads="1"/>
          </p:cNvSpPr>
          <p:nvPr/>
        </p:nvSpPr>
        <p:spPr bwMode="auto">
          <a:xfrm>
            <a:off x="2988998" y="2478089"/>
            <a:ext cx="393354" cy="29489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1400">
                <a:solidFill>
                  <a:srgbClr val="8C001B"/>
                </a:solidFill>
                <a:latin typeface="Tahoma" pitchFamily="34" charset="0"/>
              </a:rPr>
              <a:t>RT</a:t>
            </a:r>
          </a:p>
        </p:txBody>
      </p:sp>
      <p:sp>
        <p:nvSpPr>
          <p:cNvPr id="66583" name="Text Box 21"/>
          <p:cNvSpPr txBox="1">
            <a:spLocks noChangeArrowheads="1"/>
          </p:cNvSpPr>
          <p:nvPr/>
        </p:nvSpPr>
        <p:spPr bwMode="auto">
          <a:xfrm>
            <a:off x="1864257" y="2814642"/>
            <a:ext cx="1442809" cy="3521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>
                <a:solidFill>
                  <a:srgbClr val="808080"/>
                </a:solidFill>
                <a:latin typeface="Tahoma" pitchFamily="34" charset="0"/>
              </a:rPr>
              <a:t>cDNA library</a:t>
            </a:r>
          </a:p>
        </p:txBody>
      </p:sp>
      <p:sp>
        <p:nvSpPr>
          <p:cNvPr id="66584" name="AutoShape 22"/>
          <p:cNvSpPr>
            <a:spLocks noChangeArrowheads="1"/>
          </p:cNvSpPr>
          <p:nvPr/>
        </p:nvSpPr>
        <p:spPr bwMode="auto">
          <a:xfrm>
            <a:off x="2590009" y="3232150"/>
            <a:ext cx="443706" cy="4064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6600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Text Box 23"/>
          <p:cNvSpPr txBox="1">
            <a:spLocks noChangeArrowheads="1"/>
          </p:cNvSpPr>
          <p:nvPr/>
        </p:nvSpPr>
        <p:spPr bwMode="auto">
          <a:xfrm>
            <a:off x="1926169" y="3582992"/>
            <a:ext cx="1327905" cy="3521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0" hangingPunct="0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>
                <a:solidFill>
                  <a:srgbClr val="808080"/>
                </a:solidFill>
                <a:latin typeface="Tahoma" pitchFamily="34" charset="0"/>
              </a:rPr>
              <a:t>sequencing</a:t>
            </a:r>
          </a:p>
        </p:txBody>
      </p:sp>
      <p:sp>
        <p:nvSpPr>
          <p:cNvPr id="66586" name="AutoShape 24"/>
          <p:cNvSpPr>
            <a:spLocks/>
          </p:cNvSpPr>
          <p:nvPr/>
        </p:nvSpPr>
        <p:spPr bwMode="auto">
          <a:xfrm rot="5400000">
            <a:off x="2703381" y="1545304"/>
            <a:ext cx="203200" cy="5142177"/>
          </a:xfrm>
          <a:prstGeom prst="leftBrace">
            <a:avLst>
              <a:gd name="adj1" fmla="val 194661"/>
              <a:gd name="adj2" fmla="val 50000"/>
            </a:avLst>
          </a:prstGeom>
          <a:noFill/>
          <a:ln w="12600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Text Box 25"/>
          <p:cNvSpPr txBox="1">
            <a:spLocks noChangeArrowheads="1"/>
          </p:cNvSpPr>
          <p:nvPr/>
        </p:nvSpPr>
        <p:spPr bwMode="auto">
          <a:xfrm>
            <a:off x="4884209" y="1698628"/>
            <a:ext cx="4854972" cy="6097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 eaLnBrk="0" hangingPunct="0">
              <a:buClr>
                <a:srgbClr val="006666"/>
              </a:buClr>
              <a:buFont typeface="Wingdings" pitchFamily="2" charset="2"/>
              <a:buChar char="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6600"/>
                </a:solidFill>
                <a:latin typeface="Tahoma" pitchFamily="34" charset="0"/>
              </a:rPr>
              <a:t> Detects (differential) expression of known and novel mRNAs</a:t>
            </a:r>
          </a:p>
        </p:txBody>
      </p:sp>
      <p:sp>
        <p:nvSpPr>
          <p:cNvPr id="66588" name="Text Box 26"/>
          <p:cNvSpPr txBox="1">
            <a:spLocks noChangeArrowheads="1"/>
          </p:cNvSpPr>
          <p:nvPr/>
        </p:nvSpPr>
        <p:spPr bwMode="auto">
          <a:xfrm>
            <a:off x="4897967" y="2428879"/>
            <a:ext cx="4854972" cy="3521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 eaLnBrk="0" hangingPunct="0">
              <a:buClr>
                <a:srgbClr val="006666"/>
              </a:buClr>
              <a:buFont typeface="Wingdings" pitchFamily="2" charset="2"/>
              <a:buChar char="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6600"/>
                </a:solidFill>
                <a:latin typeface="Tahoma" pitchFamily="34" charset="0"/>
              </a:rPr>
              <a:t> Identification of alternative splicing events </a:t>
            </a:r>
          </a:p>
        </p:txBody>
      </p:sp>
      <p:sp>
        <p:nvSpPr>
          <p:cNvPr id="66589" name="Text Box 27"/>
          <p:cNvSpPr txBox="1">
            <a:spLocks noChangeArrowheads="1"/>
          </p:cNvSpPr>
          <p:nvPr/>
        </p:nvSpPr>
        <p:spPr bwMode="auto">
          <a:xfrm>
            <a:off x="4853255" y="3071818"/>
            <a:ext cx="5052748" cy="3521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 eaLnBrk="0" hangingPunct="0">
              <a:buClr>
                <a:srgbClr val="006666"/>
              </a:buClr>
              <a:buFont typeface="Wingdings" pitchFamily="2" charset="2"/>
              <a:buChar char="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6600"/>
                </a:solidFill>
                <a:latin typeface="Tahoma" pitchFamily="34" charset="0"/>
              </a:rPr>
              <a:t> Detects expressed SNPs or mutations</a:t>
            </a:r>
          </a:p>
        </p:txBody>
      </p:sp>
      <p:sp>
        <p:nvSpPr>
          <p:cNvPr id="66590" name="Text Box 28"/>
          <p:cNvSpPr txBox="1">
            <a:spLocks noChangeArrowheads="1"/>
          </p:cNvSpPr>
          <p:nvPr/>
        </p:nvSpPr>
        <p:spPr bwMode="auto">
          <a:xfrm>
            <a:off x="4953000" y="3571875"/>
            <a:ext cx="4734587" cy="6097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 eaLnBrk="0" hangingPunct="0">
              <a:buClr>
                <a:srgbClr val="006666"/>
              </a:buClr>
              <a:buFont typeface="Wingdings" pitchFamily="2" charset="2"/>
              <a:buChar char="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6600"/>
                </a:solidFill>
                <a:latin typeface="Tahoma" pitchFamily="34" charset="0"/>
              </a:rPr>
              <a:t> Identifies </a:t>
            </a:r>
            <a:r>
              <a:rPr lang="es-ES">
                <a:solidFill>
                  <a:srgbClr val="006600"/>
                </a:solidFill>
                <a:latin typeface="Tahoma" pitchFamily="34" charset="0"/>
              </a:rPr>
              <a:t>allele specific expression patterns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1"/>
          <p:cNvSpPr>
            <a:spLocks noGrp="1" noChangeArrowheads="1"/>
          </p:cNvSpPr>
          <p:nvPr>
            <p:ph type="title"/>
          </p:nvPr>
        </p:nvSpPr>
        <p:spPr>
          <a:xfrm>
            <a:off x="495300" y="174625"/>
            <a:ext cx="9245600" cy="896938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mtClean="0"/>
              <a:t>Microarray vs RNA seq data analysis</a:t>
            </a: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500" y="1014415"/>
            <a:ext cx="775970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>
          <a:xfrm>
            <a:off x="495300" y="182563"/>
            <a:ext cx="8915400" cy="977900"/>
          </a:xfrm>
        </p:spPr>
        <p:txBody>
          <a:bodyPr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 sz="3300" smtClean="0"/>
              <a:t>Sequencing: the Sanger Method (1977)</a:t>
            </a:r>
          </a:p>
        </p:txBody>
      </p:sp>
      <p:pic>
        <p:nvPicPr>
          <p:cNvPr id="9220" name="Picture 10" descr="Fig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8100" y="1195389"/>
            <a:ext cx="3991637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Rectangle 11">
            <a:hlinkClick r:id="rId4"/>
          </p:cNvPr>
          <p:cNvSpPr>
            <a:spLocks noChangeArrowheads="1"/>
          </p:cNvSpPr>
          <p:nvPr/>
        </p:nvSpPr>
        <p:spPr bwMode="auto">
          <a:xfrm>
            <a:off x="2393950" y="5943605"/>
            <a:ext cx="45402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GB" sz="1800"/>
              <a:t>Click here to see an animation</a:t>
            </a:r>
          </a:p>
        </p:txBody>
      </p:sp>
      <p:pic>
        <p:nvPicPr>
          <p:cNvPr id="9222" name="Picture 13" descr="sanger-s-method-of-dna-sequencing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7852" y="1219200"/>
            <a:ext cx="3742267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"/>
          <p:cNvSpPr txBox="1">
            <a:spLocks noChangeArrowheads="1"/>
          </p:cNvSpPr>
          <p:nvPr/>
        </p:nvSpPr>
        <p:spPr bwMode="auto">
          <a:xfrm>
            <a:off x="330203" y="152405"/>
            <a:ext cx="9200885" cy="415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ctr" hangingPunct="0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sz="2800" dirty="0" err="1">
                <a:solidFill>
                  <a:srgbClr val="000000"/>
                </a:solidFill>
              </a:rPr>
              <a:t>History</a:t>
            </a:r>
            <a:r>
              <a:rPr lang="ca-ES" sz="2800" dirty="0">
                <a:solidFill>
                  <a:srgbClr val="000000"/>
                </a:solidFill>
              </a:rPr>
              <a:t> of DNA </a:t>
            </a:r>
            <a:r>
              <a:rPr lang="ca-ES" sz="2800" dirty="0" err="1">
                <a:solidFill>
                  <a:srgbClr val="000000"/>
                </a:solidFill>
              </a:rPr>
              <a:t>sequencing</a:t>
            </a:r>
            <a:r>
              <a:rPr lang="ca-ES" sz="2800" dirty="0">
                <a:solidFill>
                  <a:srgbClr val="000000"/>
                </a:solidFill>
              </a:rPr>
              <a:t> is </a:t>
            </a:r>
            <a:r>
              <a:rPr lang="ca-ES" sz="2800" dirty="0" err="1">
                <a:solidFill>
                  <a:srgbClr val="000000"/>
                </a:solidFill>
              </a:rPr>
              <a:t>related</a:t>
            </a:r>
            <a:r>
              <a:rPr lang="ca-ES" sz="2800" dirty="0">
                <a:solidFill>
                  <a:srgbClr val="000000"/>
                </a:solidFill>
              </a:rPr>
              <a:t> </a:t>
            </a:r>
            <a:r>
              <a:rPr lang="ca-ES" sz="2800" dirty="0" smtClean="0">
                <a:solidFill>
                  <a:srgbClr val="000000"/>
                </a:solidFill>
              </a:rPr>
              <a:t/>
            </a:r>
            <a:br>
              <a:rPr lang="ca-ES" sz="2800" dirty="0" smtClean="0">
                <a:solidFill>
                  <a:srgbClr val="000000"/>
                </a:solidFill>
              </a:rPr>
            </a:br>
            <a:r>
              <a:rPr lang="ca-ES" sz="2800" dirty="0" smtClean="0">
                <a:solidFill>
                  <a:srgbClr val="000000"/>
                </a:solidFill>
              </a:rPr>
              <a:t>to </a:t>
            </a:r>
            <a:r>
              <a:rPr lang="ca-ES" sz="2800" dirty="0" err="1">
                <a:solidFill>
                  <a:srgbClr val="000000"/>
                </a:solidFill>
              </a:rPr>
              <a:t>the</a:t>
            </a:r>
            <a:r>
              <a:rPr lang="ca-ES" sz="2800" dirty="0">
                <a:solidFill>
                  <a:srgbClr val="000000"/>
                </a:solidFill>
              </a:rPr>
              <a:t> </a:t>
            </a:r>
            <a:r>
              <a:rPr lang="ca-ES" sz="2800" dirty="0" err="1">
                <a:solidFill>
                  <a:srgbClr val="000000"/>
                </a:solidFill>
              </a:rPr>
              <a:t>combination</a:t>
            </a:r>
            <a:r>
              <a:rPr lang="ca-ES" sz="2800" dirty="0">
                <a:solidFill>
                  <a:srgbClr val="000000"/>
                </a:solidFill>
              </a:rPr>
              <a:t> of new </a:t>
            </a:r>
            <a:r>
              <a:rPr lang="ca-ES" sz="2800" dirty="0" err="1">
                <a:solidFill>
                  <a:srgbClr val="000000"/>
                </a:solidFill>
              </a:rPr>
              <a:t>technologies</a:t>
            </a:r>
            <a:r>
              <a:rPr lang="ca-ES" sz="28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24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1124744"/>
            <a:ext cx="81724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792162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s-ES" smtClean="0"/>
              <a:t>The human genome project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979" y="931865"/>
            <a:ext cx="9734021" cy="4065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WenQuanYi Micro Hei"/>
        <a:cs typeface="WenQuanYi Micro Hei"/>
      </a:majorFont>
      <a:minorFont>
        <a:latin typeface="Arial"/>
        <a:ea typeface="WenQuanYi Micro Hei"/>
        <a:cs typeface="WenQuanYi Micro 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2780</Words>
  <Application>Microsoft Office PowerPoint</Application>
  <PresentationFormat>A4 (210 x 297 mm)</PresentationFormat>
  <Paragraphs>565</Paragraphs>
  <Slides>62</Slides>
  <Notes>28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62</vt:i4>
      </vt:variant>
    </vt:vector>
  </HeadingPairs>
  <TitlesOfParts>
    <vt:vector size="64" baseType="lpstr">
      <vt:lpstr>2_Tema de Office</vt:lpstr>
      <vt:lpstr>Tema de Office</vt:lpstr>
      <vt:lpstr>Presentación de PowerPoint</vt:lpstr>
      <vt:lpstr>Outline</vt:lpstr>
      <vt:lpstr>Introduction</vt:lpstr>
      <vt:lpstr>Why is NGS revolutionary?</vt:lpstr>
      <vt:lpstr>Presentación de PowerPoint</vt:lpstr>
      <vt:lpstr>Presentación de PowerPoint</vt:lpstr>
      <vt:lpstr>Sequencing: the Sanger Method (1977)</vt:lpstr>
      <vt:lpstr>Presentación de PowerPoint</vt:lpstr>
      <vt:lpstr>The human genome project</vt:lpstr>
      <vt:lpstr>To know more about HGP</vt:lpstr>
      <vt:lpstr>Next generation sequencing</vt:lpstr>
      <vt:lpstr>Next generation Sequencing</vt:lpstr>
      <vt:lpstr>NGS 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Next next generation sequencing</vt:lpstr>
      <vt:lpstr>Presentación de PowerPoint</vt:lpstr>
      <vt:lpstr>NGS means high sequencing capacity</vt:lpstr>
      <vt:lpstr>Presentación de PowerPoint</vt:lpstr>
      <vt:lpstr>NGS: (much) More per (much) less</vt:lpstr>
      <vt:lpstr>Presentación de PowerPoint</vt:lpstr>
      <vt:lpstr>Comparison between small sequencers</vt:lpstr>
      <vt:lpstr>Bioinformatics challenges of NGS</vt:lpstr>
      <vt:lpstr>I have my sequences/images. Now what?</vt:lpstr>
      <vt:lpstr>NGS pushes (bio)informatics needs up</vt:lpstr>
      <vt:lpstr>Data management issues</vt:lpstr>
      <vt:lpstr>So what?</vt:lpstr>
      <vt:lpstr>Computational infrastructure for NGS</vt:lpstr>
      <vt:lpstr>Small infrastructure</vt:lpstr>
      <vt:lpstr>Middle size infrastructure</vt:lpstr>
      <vt:lpstr>Big computing infrastructure</vt:lpstr>
      <vt:lpstr>Alternatives (1): Cloud Computing</vt:lpstr>
      <vt:lpstr>Alternatives (2): Grid Computing</vt:lpstr>
      <vt:lpstr>So what? </vt:lpstr>
      <vt:lpstr>Software for  NGS data analysis</vt:lpstr>
      <vt:lpstr>Which software for NGS (data) analysis?</vt:lpstr>
      <vt:lpstr>Presentación de PowerPoint</vt:lpstr>
      <vt:lpstr>NGS data analysis</vt:lpstr>
      <vt:lpstr>NGS data analysis stages</vt:lpstr>
      <vt:lpstr>NGS applications</vt:lpstr>
      <vt:lpstr>Presentación de PowerPoint</vt:lpstr>
      <vt:lpstr>Presentación de PowerPoint</vt:lpstr>
      <vt:lpstr>Presentación de PowerPoint</vt:lpstr>
      <vt:lpstr>Metagenomic Studies</vt:lpstr>
      <vt:lpstr>Presentación de PowerPoint</vt:lpstr>
      <vt:lpstr>De novo sequencing </vt:lpstr>
      <vt:lpstr>Sequencing vs re-sequencing</vt:lpstr>
      <vt:lpstr>Which genomes have been sequenced</vt:lpstr>
      <vt:lpstr>Exome Sequencing</vt:lpstr>
      <vt:lpstr>Presentación de PowerPoint</vt:lpstr>
      <vt:lpstr>Transcriptomics by NGS: RNASeq</vt:lpstr>
      <vt:lpstr>Presentación de PowerPoint</vt:lpstr>
      <vt:lpstr>Microarray vs RNA seq data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 Sanchez</dc:creator>
  <cp:lastModifiedBy>Usuario de Windows</cp:lastModifiedBy>
  <cp:revision>63</cp:revision>
  <cp:lastPrinted>1601-01-01T00:00:00Z</cp:lastPrinted>
  <dcterms:created xsi:type="dcterms:W3CDTF">1601-01-01T00:00:00Z</dcterms:created>
  <dcterms:modified xsi:type="dcterms:W3CDTF">2014-06-07T09:47:19Z</dcterms:modified>
</cp:coreProperties>
</file>